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4"/>
  </p:notesMasterIdLst>
  <p:handoutMasterIdLst>
    <p:handoutMasterId r:id="rId115"/>
  </p:handoutMasterIdLst>
  <p:sldIdLst>
    <p:sldId id="307" r:id="rId5"/>
    <p:sldId id="368" r:id="rId6"/>
    <p:sldId id="350" r:id="rId7"/>
    <p:sldId id="352" r:id="rId8"/>
    <p:sldId id="351" r:id="rId9"/>
    <p:sldId id="451" r:id="rId10"/>
    <p:sldId id="360" r:id="rId11"/>
    <p:sldId id="361" r:id="rId12"/>
    <p:sldId id="362" r:id="rId13"/>
    <p:sldId id="364" r:id="rId14"/>
    <p:sldId id="365" r:id="rId15"/>
    <p:sldId id="452" r:id="rId16"/>
    <p:sldId id="445" r:id="rId17"/>
    <p:sldId id="348" r:id="rId18"/>
    <p:sldId id="347" r:id="rId19"/>
    <p:sldId id="349" r:id="rId20"/>
    <p:sldId id="339" r:id="rId21"/>
    <p:sldId id="384" r:id="rId22"/>
    <p:sldId id="386" r:id="rId23"/>
    <p:sldId id="393" r:id="rId24"/>
    <p:sldId id="394" r:id="rId25"/>
    <p:sldId id="450" r:id="rId26"/>
    <p:sldId id="353" r:id="rId27"/>
    <p:sldId id="354" r:id="rId28"/>
    <p:sldId id="395" r:id="rId29"/>
    <p:sldId id="392" r:id="rId30"/>
    <p:sldId id="486" r:id="rId31"/>
    <p:sldId id="355" r:id="rId32"/>
    <p:sldId id="397" r:id="rId33"/>
    <p:sldId id="487" r:id="rId34"/>
    <p:sldId id="488" r:id="rId35"/>
    <p:sldId id="402" r:id="rId36"/>
    <p:sldId id="400" r:id="rId37"/>
    <p:sldId id="401" r:id="rId38"/>
    <p:sldId id="403" r:id="rId39"/>
    <p:sldId id="405" r:id="rId40"/>
    <p:sldId id="406" r:id="rId41"/>
    <p:sldId id="408" r:id="rId42"/>
    <p:sldId id="383" r:id="rId43"/>
    <p:sldId id="482" r:id="rId44"/>
    <p:sldId id="483" r:id="rId45"/>
    <p:sldId id="484" r:id="rId46"/>
    <p:sldId id="485" r:id="rId47"/>
    <p:sldId id="489" r:id="rId48"/>
    <p:sldId id="501" r:id="rId49"/>
    <p:sldId id="503" r:id="rId50"/>
    <p:sldId id="502" r:id="rId51"/>
    <p:sldId id="504" r:id="rId52"/>
    <p:sldId id="506" r:id="rId53"/>
    <p:sldId id="505" r:id="rId54"/>
    <p:sldId id="507" r:id="rId55"/>
    <p:sldId id="491" r:id="rId56"/>
    <p:sldId id="492" r:id="rId57"/>
    <p:sldId id="493" r:id="rId58"/>
    <p:sldId id="494" r:id="rId59"/>
    <p:sldId id="490" r:id="rId60"/>
    <p:sldId id="508" r:id="rId61"/>
    <p:sldId id="481" r:id="rId62"/>
    <p:sldId id="410" r:id="rId63"/>
    <p:sldId id="411" r:id="rId64"/>
    <p:sldId id="412" r:id="rId65"/>
    <p:sldId id="500" r:id="rId66"/>
    <p:sldId id="419" r:id="rId67"/>
    <p:sldId id="420" r:id="rId68"/>
    <p:sldId id="417" r:id="rId69"/>
    <p:sldId id="418" r:id="rId70"/>
    <p:sldId id="413" r:id="rId71"/>
    <p:sldId id="414" r:id="rId72"/>
    <p:sldId id="415" r:id="rId73"/>
    <p:sldId id="416" r:id="rId74"/>
    <p:sldId id="421" r:id="rId75"/>
    <p:sldId id="422" r:id="rId76"/>
    <p:sldId id="423" r:id="rId77"/>
    <p:sldId id="496" r:id="rId78"/>
    <p:sldId id="497" r:id="rId79"/>
    <p:sldId id="498" r:id="rId80"/>
    <p:sldId id="499" r:id="rId81"/>
    <p:sldId id="463" r:id="rId82"/>
    <p:sldId id="464" r:id="rId83"/>
    <p:sldId id="465" r:id="rId84"/>
    <p:sldId id="466" r:id="rId85"/>
    <p:sldId id="467" r:id="rId86"/>
    <p:sldId id="468" r:id="rId87"/>
    <p:sldId id="469" r:id="rId88"/>
    <p:sldId id="50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398" r:id="rId101"/>
    <p:sldId id="456" r:id="rId102"/>
    <p:sldId id="455" r:id="rId103"/>
    <p:sldId id="453" r:id="rId104"/>
    <p:sldId id="454" r:id="rId105"/>
    <p:sldId id="457" r:id="rId106"/>
    <p:sldId id="458" r:id="rId107"/>
    <p:sldId id="459" r:id="rId108"/>
    <p:sldId id="444" r:id="rId109"/>
    <p:sldId id="511" r:id="rId110"/>
    <p:sldId id="510" r:id="rId111"/>
    <p:sldId id="460" r:id="rId112"/>
    <p:sldId id="337" r:id="rId1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Xavier" initials="CX" lastIdx="11" clrIdx="0">
    <p:extLst/>
  </p:cmAuthor>
  <p:cmAuthor id="2" name="Claudia Xavier" initials="CX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1"/>
    <a:srgbClr val="FFFFFF"/>
    <a:srgbClr val="000000"/>
    <a:srgbClr val="002060"/>
    <a:srgbClr val="3D3D3D"/>
    <a:srgbClr val="333333"/>
    <a:srgbClr val="4F81BD"/>
    <a:srgbClr val="DDDDDD"/>
    <a:srgbClr val="DDD9C3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84881" autoAdjust="0"/>
  </p:normalViewPr>
  <p:slideViewPr>
    <p:cSldViewPr>
      <p:cViewPr varScale="1">
        <p:scale>
          <a:sx n="87" d="100"/>
          <a:sy n="87" d="100"/>
        </p:scale>
        <p:origin x="260" y="56"/>
      </p:cViewPr>
      <p:guideLst>
        <p:guide orient="horz" pos="804"/>
        <p:guide pos="2880"/>
      </p:guideLst>
    </p:cSldViewPr>
  </p:slideViewPr>
  <p:outlineViewPr>
    <p:cViewPr>
      <p:scale>
        <a:sx n="33" d="100"/>
        <a:sy n="33" d="100"/>
      </p:scale>
      <p:origin x="0" y="125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ity8-my.sharepoint.com/personal/marcelo_trinityrs_com_br/Documents/Trinity/Treinamento/Dados/Exemplo%20Dad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ity8-my.sharepoint.com/personal/marcelo_trinityrs_com_br/Documents/Trinity/Treinamento/Dados/Exemplo%20D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ity8-my.sharepoint.com/personal/marcelo_trinityrs_com_br/Documents/Trinity/Treinamento/Dados/Exemplo%20Dad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Ações</a:t>
            </a:r>
            <a:r>
              <a:rPr lang="pt-BR" baseline="0"/>
              <a:t> Ibovespa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'[Exemplo Dados.xlsx]Página1'!$B$1</c:f>
              <c:strCache>
                <c:ptCount val="1"/>
                <c:pt idx="0">
                  <c:v>IBOV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Dados.xlsx]Página1'!$B$2:$B$102</c:f>
              <c:numCache>
                <c:formatCode>General</c:formatCode>
                <c:ptCount val="101"/>
                <c:pt idx="0">
                  <c:v>50341.25</c:v>
                </c:pt>
                <c:pt idx="1">
                  <c:v>50981.090000000004</c:v>
                </c:pt>
                <c:pt idx="2">
                  <c:v>50973.62</c:v>
                </c:pt>
                <c:pt idx="3">
                  <c:v>50430.020000000004</c:v>
                </c:pt>
                <c:pt idx="4">
                  <c:v>50576.639999999999</c:v>
                </c:pt>
                <c:pt idx="5">
                  <c:v>49321.68</c:v>
                </c:pt>
                <c:pt idx="6">
                  <c:v>49696.450000000004</c:v>
                </c:pt>
                <c:pt idx="7">
                  <c:v>49426.9</c:v>
                </c:pt>
                <c:pt idx="8">
                  <c:v>49703.1</c:v>
                </c:pt>
                <c:pt idx="9">
                  <c:v>50105.37</c:v>
                </c:pt>
                <c:pt idx="10">
                  <c:v>49696.28</c:v>
                </c:pt>
                <c:pt idx="11">
                  <c:v>49181.86</c:v>
                </c:pt>
                <c:pt idx="12">
                  <c:v>48708.41</c:v>
                </c:pt>
                <c:pt idx="13">
                  <c:v>48542.07</c:v>
                </c:pt>
                <c:pt idx="14">
                  <c:v>49299.66</c:v>
                </c:pt>
                <c:pt idx="15">
                  <c:v>48320.639999999999</c:v>
                </c:pt>
                <c:pt idx="16">
                  <c:v>47787.38</c:v>
                </c:pt>
                <c:pt idx="17">
                  <c:v>47701.05</c:v>
                </c:pt>
                <c:pt idx="18">
                  <c:v>47840.93</c:v>
                </c:pt>
                <c:pt idx="19">
                  <c:v>47556.78</c:v>
                </c:pt>
                <c:pt idx="20">
                  <c:v>47244.26</c:v>
                </c:pt>
                <c:pt idx="21">
                  <c:v>47638.99</c:v>
                </c:pt>
                <c:pt idx="22">
                  <c:v>46147.520000000004</c:v>
                </c:pt>
                <c:pt idx="23">
                  <c:v>46964.22</c:v>
                </c:pt>
                <c:pt idx="24">
                  <c:v>46624.39</c:v>
                </c:pt>
                <c:pt idx="25">
                  <c:v>47738.090000000004</c:v>
                </c:pt>
                <c:pt idx="26">
                  <c:v>48073.599999999999</c:v>
                </c:pt>
                <c:pt idx="27">
                  <c:v>47710.82</c:v>
                </c:pt>
                <c:pt idx="28">
                  <c:v>48462.79</c:v>
                </c:pt>
                <c:pt idx="29">
                  <c:v>48216.89</c:v>
                </c:pt>
                <c:pt idx="30">
                  <c:v>47812.83</c:v>
                </c:pt>
                <c:pt idx="31">
                  <c:v>48201.11</c:v>
                </c:pt>
                <c:pt idx="32">
                  <c:v>47576.33</c:v>
                </c:pt>
                <c:pt idx="33">
                  <c:v>46599.76</c:v>
                </c:pt>
                <c:pt idx="34">
                  <c:v>47150.83</c:v>
                </c:pt>
                <c:pt idx="35">
                  <c:v>47288.61</c:v>
                </c:pt>
                <c:pt idx="36">
                  <c:v>47380.24</c:v>
                </c:pt>
                <c:pt idx="37">
                  <c:v>47393.5</c:v>
                </c:pt>
                <c:pt idx="38">
                  <c:v>46715.91</c:v>
                </c:pt>
                <c:pt idx="39">
                  <c:v>46599.21</c:v>
                </c:pt>
                <c:pt idx="40">
                  <c:v>47606.75</c:v>
                </c:pt>
                <c:pt idx="41">
                  <c:v>47094.400000000001</c:v>
                </c:pt>
                <c:pt idx="42">
                  <c:v>46589</c:v>
                </c:pt>
                <c:pt idx="43">
                  <c:v>47093.13</c:v>
                </c:pt>
                <c:pt idx="44">
                  <c:v>46244.07</c:v>
                </c:pt>
                <c:pt idx="45">
                  <c:v>45533.200000000004</c:v>
                </c:pt>
                <c:pt idx="46">
                  <c:v>45697.62</c:v>
                </c:pt>
                <c:pt idx="47">
                  <c:v>45861.81</c:v>
                </c:pt>
                <c:pt idx="48">
                  <c:v>45443.83</c:v>
                </c:pt>
                <c:pt idx="49">
                  <c:v>44965.66</c:v>
                </c:pt>
                <c:pt idx="50">
                  <c:v>45117.8</c:v>
                </c:pt>
                <c:pt idx="51">
                  <c:v>46150.96</c:v>
                </c:pt>
                <c:pt idx="52">
                  <c:v>46567.23</c:v>
                </c:pt>
                <c:pt idx="53">
                  <c:v>47278.48</c:v>
                </c:pt>
                <c:pt idx="54">
                  <c:v>47380.94</c:v>
                </c:pt>
                <c:pt idx="55">
                  <c:v>47993.42</c:v>
                </c:pt>
                <c:pt idx="56">
                  <c:v>48180.14</c:v>
                </c:pt>
                <c:pt idx="57">
                  <c:v>47965.61</c:v>
                </c:pt>
                <c:pt idx="58">
                  <c:v>49646.79</c:v>
                </c:pt>
                <c:pt idx="59">
                  <c:v>49768.06</c:v>
                </c:pt>
                <c:pt idx="60">
                  <c:v>50414.92</c:v>
                </c:pt>
                <c:pt idx="61">
                  <c:v>50270.37</c:v>
                </c:pt>
                <c:pt idx="62">
                  <c:v>51701.05</c:v>
                </c:pt>
                <c:pt idx="63">
                  <c:v>51408.21</c:v>
                </c:pt>
                <c:pt idx="64">
                  <c:v>51081.78</c:v>
                </c:pt>
                <c:pt idx="65">
                  <c:v>52155.28</c:v>
                </c:pt>
                <c:pt idx="66">
                  <c:v>51629.07</c:v>
                </c:pt>
                <c:pt idx="67">
                  <c:v>51185.4</c:v>
                </c:pt>
                <c:pt idx="68">
                  <c:v>51127.48</c:v>
                </c:pt>
                <c:pt idx="69">
                  <c:v>51867.29</c:v>
                </c:pt>
                <c:pt idx="70">
                  <c:v>51596.55</c:v>
                </c:pt>
                <c:pt idx="71">
                  <c:v>50454.35</c:v>
                </c:pt>
                <c:pt idx="72">
                  <c:v>51200.56</c:v>
                </c:pt>
                <c:pt idx="73">
                  <c:v>52111.85</c:v>
                </c:pt>
                <c:pt idx="74">
                  <c:v>51976.86</c:v>
                </c:pt>
                <c:pt idx="75">
                  <c:v>51569.69</c:v>
                </c:pt>
                <c:pt idx="76">
                  <c:v>51817.450000000004</c:v>
                </c:pt>
                <c:pt idx="77">
                  <c:v>51399.35</c:v>
                </c:pt>
                <c:pt idx="78">
                  <c:v>51383.68</c:v>
                </c:pt>
                <c:pt idx="79">
                  <c:v>51838.61</c:v>
                </c:pt>
                <c:pt idx="80">
                  <c:v>51626.69</c:v>
                </c:pt>
                <c:pt idx="81">
                  <c:v>52980.31</c:v>
                </c:pt>
                <c:pt idx="82">
                  <c:v>53446.17</c:v>
                </c:pt>
                <c:pt idx="83">
                  <c:v>53779.74</c:v>
                </c:pt>
                <c:pt idx="84">
                  <c:v>54052.74</c:v>
                </c:pt>
                <c:pt idx="85">
                  <c:v>53422.37</c:v>
                </c:pt>
                <c:pt idx="86">
                  <c:v>53100.340000000004</c:v>
                </c:pt>
                <c:pt idx="87">
                  <c:v>54052.9</c:v>
                </c:pt>
                <c:pt idx="88">
                  <c:v>53907.46</c:v>
                </c:pt>
                <c:pt idx="89">
                  <c:v>54412.54</c:v>
                </c:pt>
                <c:pt idx="90">
                  <c:v>53855.54</c:v>
                </c:pt>
                <c:pt idx="91">
                  <c:v>53975.76</c:v>
                </c:pt>
                <c:pt idx="92">
                  <c:v>53353.1</c:v>
                </c:pt>
                <c:pt idx="93">
                  <c:v>52366.19</c:v>
                </c:pt>
                <c:pt idx="94">
                  <c:v>52203.37</c:v>
                </c:pt>
                <c:pt idx="95">
                  <c:v>52806.22</c:v>
                </c:pt>
                <c:pt idx="96">
                  <c:v>52626.41</c:v>
                </c:pt>
                <c:pt idx="97">
                  <c:v>52932.91</c:v>
                </c:pt>
                <c:pt idx="98">
                  <c:v>52172.36</c:v>
                </c:pt>
                <c:pt idx="99">
                  <c:v>52639.75</c:v>
                </c:pt>
                <c:pt idx="100">
                  <c:v>52239.340000000004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19-42BD-8882-783F54239E0E}"/>
            </c:ext>
          </c:extLst>
        </c:ser>
        <c:ser>
          <c:idx val="1"/>
          <c:order val="1"/>
          <c:tx>
            <c:strRef>
              <c:f>'[Exemplo Dados.xlsx]Página1'!$C$1</c:f>
              <c:strCache>
                <c:ptCount val="1"/>
                <c:pt idx="0">
                  <c:v>Fleury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Dados.xlsx]Página1'!$C$2:$C$102</c:f>
              <c:numCache>
                <c:formatCode>General</c:formatCode>
                <c:ptCount val="101"/>
                <c:pt idx="0">
                  <c:v>18.400000000000002</c:v>
                </c:pt>
                <c:pt idx="1">
                  <c:v>18.400000000000002</c:v>
                </c:pt>
                <c:pt idx="2">
                  <c:v>18.600000000000001</c:v>
                </c:pt>
                <c:pt idx="3">
                  <c:v>18.600000000000001</c:v>
                </c:pt>
                <c:pt idx="4">
                  <c:v>18.809999999999999</c:v>
                </c:pt>
                <c:pt idx="5">
                  <c:v>18.559999999999999</c:v>
                </c:pt>
                <c:pt idx="6">
                  <c:v>18.600000000000001</c:v>
                </c:pt>
                <c:pt idx="7">
                  <c:v>18.84</c:v>
                </c:pt>
                <c:pt idx="8">
                  <c:v>19.3</c:v>
                </c:pt>
                <c:pt idx="9">
                  <c:v>19.12</c:v>
                </c:pt>
                <c:pt idx="10">
                  <c:v>19</c:v>
                </c:pt>
                <c:pt idx="11">
                  <c:v>19</c:v>
                </c:pt>
                <c:pt idx="12">
                  <c:v>18.78</c:v>
                </c:pt>
                <c:pt idx="13">
                  <c:v>18.95</c:v>
                </c:pt>
                <c:pt idx="14">
                  <c:v>18.900000000000002</c:v>
                </c:pt>
                <c:pt idx="15">
                  <c:v>18.8</c:v>
                </c:pt>
                <c:pt idx="16">
                  <c:v>18.8</c:v>
                </c:pt>
                <c:pt idx="17">
                  <c:v>18.510000000000002</c:v>
                </c:pt>
                <c:pt idx="18">
                  <c:v>18.309999999999999</c:v>
                </c:pt>
                <c:pt idx="19">
                  <c:v>18.43</c:v>
                </c:pt>
                <c:pt idx="20">
                  <c:v>18.440000000000001</c:v>
                </c:pt>
                <c:pt idx="21">
                  <c:v>18.45</c:v>
                </c:pt>
                <c:pt idx="22">
                  <c:v>17.77</c:v>
                </c:pt>
                <c:pt idx="23">
                  <c:v>18.03</c:v>
                </c:pt>
                <c:pt idx="24">
                  <c:v>17.850000000000001</c:v>
                </c:pt>
                <c:pt idx="25">
                  <c:v>18</c:v>
                </c:pt>
                <c:pt idx="26">
                  <c:v>18.100000000000001</c:v>
                </c:pt>
                <c:pt idx="27">
                  <c:v>18.150000000000002</c:v>
                </c:pt>
                <c:pt idx="28">
                  <c:v>18.09</c:v>
                </c:pt>
                <c:pt idx="29">
                  <c:v>17.95</c:v>
                </c:pt>
                <c:pt idx="30">
                  <c:v>18.66</c:v>
                </c:pt>
                <c:pt idx="31">
                  <c:v>18.78</c:v>
                </c:pt>
                <c:pt idx="32">
                  <c:v>18.89</c:v>
                </c:pt>
                <c:pt idx="33">
                  <c:v>18.46</c:v>
                </c:pt>
                <c:pt idx="34">
                  <c:v>18.5</c:v>
                </c:pt>
                <c:pt idx="35">
                  <c:v>18.25</c:v>
                </c:pt>
                <c:pt idx="36">
                  <c:v>18.73</c:v>
                </c:pt>
                <c:pt idx="37">
                  <c:v>19.05</c:v>
                </c:pt>
                <c:pt idx="38">
                  <c:v>19.7</c:v>
                </c:pt>
                <c:pt idx="39">
                  <c:v>19.8</c:v>
                </c:pt>
                <c:pt idx="40">
                  <c:v>19.809999999999999</c:v>
                </c:pt>
                <c:pt idx="41">
                  <c:v>20</c:v>
                </c:pt>
                <c:pt idx="42">
                  <c:v>19.900000000000002</c:v>
                </c:pt>
                <c:pt idx="43">
                  <c:v>19.850000000000001</c:v>
                </c:pt>
                <c:pt idx="44">
                  <c:v>19.57</c:v>
                </c:pt>
                <c:pt idx="45">
                  <c:v>19.14</c:v>
                </c:pt>
                <c:pt idx="46">
                  <c:v>19.3</c:v>
                </c:pt>
                <c:pt idx="47">
                  <c:v>19.11</c:v>
                </c:pt>
                <c:pt idx="48">
                  <c:v>19</c:v>
                </c:pt>
                <c:pt idx="49">
                  <c:v>19.37</c:v>
                </c:pt>
                <c:pt idx="50">
                  <c:v>19.330000000000002</c:v>
                </c:pt>
                <c:pt idx="51">
                  <c:v>19.16</c:v>
                </c:pt>
                <c:pt idx="52">
                  <c:v>19.100000000000001</c:v>
                </c:pt>
                <c:pt idx="53">
                  <c:v>19</c:v>
                </c:pt>
                <c:pt idx="54">
                  <c:v>19</c:v>
                </c:pt>
                <c:pt idx="55">
                  <c:v>18.64</c:v>
                </c:pt>
                <c:pt idx="56">
                  <c:v>18.8</c:v>
                </c:pt>
                <c:pt idx="57">
                  <c:v>18.73</c:v>
                </c:pt>
                <c:pt idx="58">
                  <c:v>18.990000000000002</c:v>
                </c:pt>
                <c:pt idx="59">
                  <c:v>19.2</c:v>
                </c:pt>
                <c:pt idx="60">
                  <c:v>19.28</c:v>
                </c:pt>
                <c:pt idx="61">
                  <c:v>19.25</c:v>
                </c:pt>
                <c:pt idx="62">
                  <c:v>19.100000000000001</c:v>
                </c:pt>
                <c:pt idx="63">
                  <c:v>18.86</c:v>
                </c:pt>
                <c:pt idx="64">
                  <c:v>18.990000000000002</c:v>
                </c:pt>
                <c:pt idx="65">
                  <c:v>18.73</c:v>
                </c:pt>
                <c:pt idx="66">
                  <c:v>18.55</c:v>
                </c:pt>
                <c:pt idx="67">
                  <c:v>18.600000000000001</c:v>
                </c:pt>
                <c:pt idx="68">
                  <c:v>18.650000000000002</c:v>
                </c:pt>
                <c:pt idx="69">
                  <c:v>17.100000000000001</c:v>
                </c:pt>
                <c:pt idx="70">
                  <c:v>16.850000000000001</c:v>
                </c:pt>
                <c:pt idx="71">
                  <c:v>16.89</c:v>
                </c:pt>
                <c:pt idx="72">
                  <c:v>17.330000000000002</c:v>
                </c:pt>
                <c:pt idx="73">
                  <c:v>17.04</c:v>
                </c:pt>
                <c:pt idx="74">
                  <c:v>16.95</c:v>
                </c:pt>
                <c:pt idx="75">
                  <c:v>16.55</c:v>
                </c:pt>
                <c:pt idx="76">
                  <c:v>15.4</c:v>
                </c:pt>
                <c:pt idx="77">
                  <c:v>15.48</c:v>
                </c:pt>
                <c:pt idx="78">
                  <c:v>15.72</c:v>
                </c:pt>
                <c:pt idx="79">
                  <c:v>14.950000000000001</c:v>
                </c:pt>
                <c:pt idx="80">
                  <c:v>14.96</c:v>
                </c:pt>
                <c:pt idx="81">
                  <c:v>14.96</c:v>
                </c:pt>
                <c:pt idx="82">
                  <c:v>15.27</c:v>
                </c:pt>
                <c:pt idx="83">
                  <c:v>15.32</c:v>
                </c:pt>
                <c:pt idx="84">
                  <c:v>15.57</c:v>
                </c:pt>
                <c:pt idx="85">
                  <c:v>15.55</c:v>
                </c:pt>
                <c:pt idx="86">
                  <c:v>15.65</c:v>
                </c:pt>
                <c:pt idx="87">
                  <c:v>15.700000000000001</c:v>
                </c:pt>
                <c:pt idx="88">
                  <c:v>16.14</c:v>
                </c:pt>
                <c:pt idx="89">
                  <c:v>16.100000000000001</c:v>
                </c:pt>
                <c:pt idx="90">
                  <c:v>16.190000000000001</c:v>
                </c:pt>
                <c:pt idx="91">
                  <c:v>16.48</c:v>
                </c:pt>
                <c:pt idx="92">
                  <c:v>16.59</c:v>
                </c:pt>
                <c:pt idx="93">
                  <c:v>16.350000000000001</c:v>
                </c:pt>
                <c:pt idx="94">
                  <c:v>16.170000000000002</c:v>
                </c:pt>
                <c:pt idx="95">
                  <c:v>16.71</c:v>
                </c:pt>
                <c:pt idx="96">
                  <c:v>16.97</c:v>
                </c:pt>
                <c:pt idx="97">
                  <c:v>16.920000000000002</c:v>
                </c:pt>
                <c:pt idx="98">
                  <c:v>16.87</c:v>
                </c:pt>
                <c:pt idx="99">
                  <c:v>16.899999999999999</c:v>
                </c:pt>
                <c:pt idx="100">
                  <c:v>16.95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19-42BD-8882-783F54239E0E}"/>
            </c:ext>
          </c:extLst>
        </c:ser>
        <c:ser>
          <c:idx val="2"/>
          <c:order val="2"/>
          <c:tx>
            <c:strRef>
              <c:f>'[Exemplo Dados.xlsx]Página1'!$D$1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Dados.xlsx]Página1'!$D$2:$D$102</c:f>
              <c:numCache>
                <c:formatCode>General</c:formatCode>
                <c:ptCount val="101"/>
                <c:pt idx="0">
                  <c:v>6.3</c:v>
                </c:pt>
                <c:pt idx="1">
                  <c:v>6.3500000000000005</c:v>
                </c:pt>
                <c:pt idx="2">
                  <c:v>6.34</c:v>
                </c:pt>
                <c:pt idx="3">
                  <c:v>6.07</c:v>
                </c:pt>
                <c:pt idx="4">
                  <c:v>6.25</c:v>
                </c:pt>
                <c:pt idx="5">
                  <c:v>6.8</c:v>
                </c:pt>
                <c:pt idx="6">
                  <c:v>7.04</c:v>
                </c:pt>
                <c:pt idx="7">
                  <c:v>7</c:v>
                </c:pt>
                <c:pt idx="8">
                  <c:v>6.8100000000000005</c:v>
                </c:pt>
                <c:pt idx="9">
                  <c:v>6.96</c:v>
                </c:pt>
                <c:pt idx="10">
                  <c:v>6.8500000000000005</c:v>
                </c:pt>
                <c:pt idx="11">
                  <c:v>6.8100000000000005</c:v>
                </c:pt>
                <c:pt idx="12">
                  <c:v>6.72</c:v>
                </c:pt>
                <c:pt idx="13">
                  <c:v>6.75</c:v>
                </c:pt>
                <c:pt idx="14">
                  <c:v>6.8</c:v>
                </c:pt>
                <c:pt idx="15">
                  <c:v>6.61</c:v>
                </c:pt>
                <c:pt idx="16">
                  <c:v>6.5</c:v>
                </c:pt>
                <c:pt idx="17">
                  <c:v>6.6400000000000006</c:v>
                </c:pt>
                <c:pt idx="18">
                  <c:v>6.67</c:v>
                </c:pt>
                <c:pt idx="19">
                  <c:v>6.6400000000000006</c:v>
                </c:pt>
                <c:pt idx="20">
                  <c:v>6.43</c:v>
                </c:pt>
                <c:pt idx="21">
                  <c:v>6.61</c:v>
                </c:pt>
                <c:pt idx="22">
                  <c:v>6.47</c:v>
                </c:pt>
                <c:pt idx="23">
                  <c:v>6.45</c:v>
                </c:pt>
                <c:pt idx="24">
                  <c:v>6.2</c:v>
                </c:pt>
                <c:pt idx="25">
                  <c:v>6.1000000000000005</c:v>
                </c:pt>
                <c:pt idx="26">
                  <c:v>5.74</c:v>
                </c:pt>
                <c:pt idx="27">
                  <c:v>5.57</c:v>
                </c:pt>
                <c:pt idx="28">
                  <c:v>5.59</c:v>
                </c:pt>
                <c:pt idx="29">
                  <c:v>5.5</c:v>
                </c:pt>
                <c:pt idx="30">
                  <c:v>5.4</c:v>
                </c:pt>
                <c:pt idx="31">
                  <c:v>6.45</c:v>
                </c:pt>
                <c:pt idx="32">
                  <c:v>6.17</c:v>
                </c:pt>
                <c:pt idx="33">
                  <c:v>5.86</c:v>
                </c:pt>
                <c:pt idx="34">
                  <c:v>5.95</c:v>
                </c:pt>
                <c:pt idx="35">
                  <c:v>6.3</c:v>
                </c:pt>
                <c:pt idx="36">
                  <c:v>6.5200000000000005</c:v>
                </c:pt>
                <c:pt idx="37">
                  <c:v>7.1000000000000005</c:v>
                </c:pt>
                <c:pt idx="38">
                  <c:v>6.6400000000000006</c:v>
                </c:pt>
                <c:pt idx="39">
                  <c:v>6.8</c:v>
                </c:pt>
                <c:pt idx="40">
                  <c:v>7</c:v>
                </c:pt>
                <c:pt idx="41">
                  <c:v>6.75</c:v>
                </c:pt>
                <c:pt idx="42">
                  <c:v>6.95</c:v>
                </c:pt>
                <c:pt idx="43">
                  <c:v>7.11</c:v>
                </c:pt>
                <c:pt idx="44">
                  <c:v>7.09</c:v>
                </c:pt>
                <c:pt idx="45">
                  <c:v>6.93</c:v>
                </c:pt>
                <c:pt idx="46">
                  <c:v>6.75</c:v>
                </c:pt>
                <c:pt idx="47">
                  <c:v>6.65</c:v>
                </c:pt>
                <c:pt idx="48">
                  <c:v>6.79</c:v>
                </c:pt>
                <c:pt idx="49">
                  <c:v>7.1400000000000006</c:v>
                </c:pt>
                <c:pt idx="50">
                  <c:v>7.1000000000000005</c:v>
                </c:pt>
                <c:pt idx="51">
                  <c:v>7.1000000000000005</c:v>
                </c:pt>
                <c:pt idx="52">
                  <c:v>7.1000000000000005</c:v>
                </c:pt>
                <c:pt idx="53">
                  <c:v>7.24</c:v>
                </c:pt>
                <c:pt idx="54">
                  <c:v>7.2700000000000005</c:v>
                </c:pt>
                <c:pt idx="55">
                  <c:v>7.17</c:v>
                </c:pt>
                <c:pt idx="56">
                  <c:v>7.11</c:v>
                </c:pt>
                <c:pt idx="57">
                  <c:v>7.07</c:v>
                </c:pt>
                <c:pt idx="58">
                  <c:v>7.29</c:v>
                </c:pt>
                <c:pt idx="59">
                  <c:v>7.2700000000000005</c:v>
                </c:pt>
                <c:pt idx="60">
                  <c:v>7.57</c:v>
                </c:pt>
                <c:pt idx="61">
                  <c:v>7.8100000000000005</c:v>
                </c:pt>
                <c:pt idx="62">
                  <c:v>7.97</c:v>
                </c:pt>
                <c:pt idx="63">
                  <c:v>7.8</c:v>
                </c:pt>
                <c:pt idx="64">
                  <c:v>7.74</c:v>
                </c:pt>
                <c:pt idx="65">
                  <c:v>7.69</c:v>
                </c:pt>
                <c:pt idx="66">
                  <c:v>7.49</c:v>
                </c:pt>
                <c:pt idx="67">
                  <c:v>7.54</c:v>
                </c:pt>
                <c:pt idx="68">
                  <c:v>8.08</c:v>
                </c:pt>
                <c:pt idx="69">
                  <c:v>8.3000000000000007</c:v>
                </c:pt>
                <c:pt idx="70">
                  <c:v>8.43</c:v>
                </c:pt>
                <c:pt idx="71">
                  <c:v>8.1</c:v>
                </c:pt>
                <c:pt idx="72">
                  <c:v>8.35</c:v>
                </c:pt>
                <c:pt idx="73">
                  <c:v>8.3800000000000008</c:v>
                </c:pt>
                <c:pt idx="74">
                  <c:v>8.39</c:v>
                </c:pt>
                <c:pt idx="75">
                  <c:v>8.32</c:v>
                </c:pt>
                <c:pt idx="76">
                  <c:v>8.44</c:v>
                </c:pt>
                <c:pt idx="77">
                  <c:v>8.85</c:v>
                </c:pt>
                <c:pt idx="78">
                  <c:v>8.870000000000001</c:v>
                </c:pt>
                <c:pt idx="79">
                  <c:v>8.85</c:v>
                </c:pt>
                <c:pt idx="80">
                  <c:v>8.83</c:v>
                </c:pt>
                <c:pt idx="81">
                  <c:v>9.0299999999999994</c:v>
                </c:pt>
                <c:pt idx="82">
                  <c:v>8.9</c:v>
                </c:pt>
                <c:pt idx="83">
                  <c:v>8.82</c:v>
                </c:pt>
                <c:pt idx="84">
                  <c:v>8.77</c:v>
                </c:pt>
                <c:pt idx="85">
                  <c:v>8.6300000000000008</c:v>
                </c:pt>
                <c:pt idx="86">
                  <c:v>8.67</c:v>
                </c:pt>
                <c:pt idx="87">
                  <c:v>8.75</c:v>
                </c:pt>
                <c:pt idx="88">
                  <c:v>8.75</c:v>
                </c:pt>
                <c:pt idx="89">
                  <c:v>8.77</c:v>
                </c:pt>
                <c:pt idx="90">
                  <c:v>8.7799999999999994</c:v>
                </c:pt>
                <c:pt idx="91">
                  <c:v>8.9</c:v>
                </c:pt>
                <c:pt idx="92">
                  <c:v>8.66</c:v>
                </c:pt>
                <c:pt idx="93">
                  <c:v>8.41</c:v>
                </c:pt>
                <c:pt idx="94">
                  <c:v>8.33</c:v>
                </c:pt>
                <c:pt idx="95">
                  <c:v>8.44</c:v>
                </c:pt>
                <c:pt idx="96">
                  <c:v>8.42</c:v>
                </c:pt>
                <c:pt idx="97">
                  <c:v>8.4499999999999993</c:v>
                </c:pt>
                <c:pt idx="98">
                  <c:v>8.23</c:v>
                </c:pt>
                <c:pt idx="99">
                  <c:v>8.3000000000000007</c:v>
                </c:pt>
                <c:pt idx="100">
                  <c:v>8.34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19-42BD-8882-783F54239E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421183"/>
        <c:axId val="441424927"/>
      </c:lineChart>
      <c:catAx>
        <c:axId val="441421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1424927"/>
        <c:crosses val="autoZero"/>
        <c:auto val="1"/>
        <c:lblAlgn val="ctr"/>
        <c:lblOffset val="100"/>
        <c:noMultiLvlLbl val="0"/>
      </c:catAx>
      <c:valAx>
        <c:axId val="441424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142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Ações</a:t>
            </a:r>
            <a:r>
              <a:rPr lang="pt-BR" baseline="0"/>
              <a:t> Ibovespa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'[Exemplo Dados.xlsx]Página1'!$C$1</c:f>
              <c:strCache>
                <c:ptCount val="1"/>
                <c:pt idx="0">
                  <c:v>Fleury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Dados.xlsx]Página1'!$C$2:$C$102</c:f>
              <c:numCache>
                <c:formatCode>General</c:formatCode>
                <c:ptCount val="101"/>
                <c:pt idx="0">
                  <c:v>18.400000000000002</c:v>
                </c:pt>
                <c:pt idx="1">
                  <c:v>18.400000000000002</c:v>
                </c:pt>
                <c:pt idx="2">
                  <c:v>18.600000000000001</c:v>
                </c:pt>
                <c:pt idx="3">
                  <c:v>18.600000000000001</c:v>
                </c:pt>
                <c:pt idx="4">
                  <c:v>18.809999999999999</c:v>
                </c:pt>
                <c:pt idx="5">
                  <c:v>18.559999999999999</c:v>
                </c:pt>
                <c:pt idx="6">
                  <c:v>18.600000000000001</c:v>
                </c:pt>
                <c:pt idx="7">
                  <c:v>18.84</c:v>
                </c:pt>
                <c:pt idx="8">
                  <c:v>19.3</c:v>
                </c:pt>
                <c:pt idx="9">
                  <c:v>19.12</c:v>
                </c:pt>
                <c:pt idx="10">
                  <c:v>19</c:v>
                </c:pt>
                <c:pt idx="11">
                  <c:v>19</c:v>
                </c:pt>
                <c:pt idx="12">
                  <c:v>18.78</c:v>
                </c:pt>
                <c:pt idx="13">
                  <c:v>18.95</c:v>
                </c:pt>
                <c:pt idx="14">
                  <c:v>18.900000000000002</c:v>
                </c:pt>
                <c:pt idx="15">
                  <c:v>18.8</c:v>
                </c:pt>
                <c:pt idx="16">
                  <c:v>18.8</c:v>
                </c:pt>
                <c:pt idx="17">
                  <c:v>18.510000000000002</c:v>
                </c:pt>
                <c:pt idx="18">
                  <c:v>18.309999999999999</c:v>
                </c:pt>
                <c:pt idx="19">
                  <c:v>18.43</c:v>
                </c:pt>
                <c:pt idx="20">
                  <c:v>18.440000000000001</c:v>
                </c:pt>
                <c:pt idx="21">
                  <c:v>18.45</c:v>
                </c:pt>
                <c:pt idx="22">
                  <c:v>17.77</c:v>
                </c:pt>
                <c:pt idx="23">
                  <c:v>18.03</c:v>
                </c:pt>
                <c:pt idx="24">
                  <c:v>17.850000000000001</c:v>
                </c:pt>
                <c:pt idx="25">
                  <c:v>18</c:v>
                </c:pt>
                <c:pt idx="26">
                  <c:v>18.100000000000001</c:v>
                </c:pt>
                <c:pt idx="27">
                  <c:v>18.150000000000002</c:v>
                </c:pt>
                <c:pt idx="28">
                  <c:v>18.09</c:v>
                </c:pt>
                <c:pt idx="29">
                  <c:v>17.95</c:v>
                </c:pt>
                <c:pt idx="30">
                  <c:v>18.66</c:v>
                </c:pt>
                <c:pt idx="31">
                  <c:v>18.78</c:v>
                </c:pt>
                <c:pt idx="32">
                  <c:v>18.89</c:v>
                </c:pt>
                <c:pt idx="33">
                  <c:v>18.46</c:v>
                </c:pt>
                <c:pt idx="34">
                  <c:v>18.5</c:v>
                </c:pt>
                <c:pt idx="35">
                  <c:v>18.25</c:v>
                </c:pt>
                <c:pt idx="36">
                  <c:v>18.73</c:v>
                </c:pt>
                <c:pt idx="37">
                  <c:v>19.05</c:v>
                </c:pt>
                <c:pt idx="38">
                  <c:v>19.7</c:v>
                </c:pt>
                <c:pt idx="39">
                  <c:v>19.8</c:v>
                </c:pt>
                <c:pt idx="40">
                  <c:v>19.809999999999999</c:v>
                </c:pt>
                <c:pt idx="41">
                  <c:v>20</c:v>
                </c:pt>
                <c:pt idx="42">
                  <c:v>19.900000000000002</c:v>
                </c:pt>
                <c:pt idx="43">
                  <c:v>19.850000000000001</c:v>
                </c:pt>
                <c:pt idx="44">
                  <c:v>19.57</c:v>
                </c:pt>
                <c:pt idx="45">
                  <c:v>19.14</c:v>
                </c:pt>
                <c:pt idx="46">
                  <c:v>19.3</c:v>
                </c:pt>
                <c:pt idx="47">
                  <c:v>19.11</c:v>
                </c:pt>
                <c:pt idx="48">
                  <c:v>19</c:v>
                </c:pt>
                <c:pt idx="49">
                  <c:v>19.37</c:v>
                </c:pt>
                <c:pt idx="50">
                  <c:v>19.330000000000002</c:v>
                </c:pt>
                <c:pt idx="51">
                  <c:v>19.16</c:v>
                </c:pt>
                <c:pt idx="52">
                  <c:v>19.100000000000001</c:v>
                </c:pt>
                <c:pt idx="53">
                  <c:v>19</c:v>
                </c:pt>
                <c:pt idx="54">
                  <c:v>19</c:v>
                </c:pt>
                <c:pt idx="55">
                  <c:v>18.64</c:v>
                </c:pt>
                <c:pt idx="56">
                  <c:v>18.8</c:v>
                </c:pt>
                <c:pt idx="57">
                  <c:v>18.73</c:v>
                </c:pt>
                <c:pt idx="58">
                  <c:v>18.990000000000002</c:v>
                </c:pt>
                <c:pt idx="59">
                  <c:v>19.2</c:v>
                </c:pt>
                <c:pt idx="60">
                  <c:v>19.28</c:v>
                </c:pt>
                <c:pt idx="61">
                  <c:v>19.25</c:v>
                </c:pt>
                <c:pt idx="62">
                  <c:v>19.100000000000001</c:v>
                </c:pt>
                <c:pt idx="63">
                  <c:v>18.86</c:v>
                </c:pt>
                <c:pt idx="64">
                  <c:v>18.990000000000002</c:v>
                </c:pt>
                <c:pt idx="65">
                  <c:v>18.73</c:v>
                </c:pt>
                <c:pt idx="66">
                  <c:v>18.55</c:v>
                </c:pt>
                <c:pt idx="67">
                  <c:v>18.600000000000001</c:v>
                </c:pt>
                <c:pt idx="68">
                  <c:v>18.650000000000002</c:v>
                </c:pt>
                <c:pt idx="69">
                  <c:v>17.100000000000001</c:v>
                </c:pt>
                <c:pt idx="70">
                  <c:v>16.850000000000001</c:v>
                </c:pt>
                <c:pt idx="71">
                  <c:v>16.89</c:v>
                </c:pt>
                <c:pt idx="72">
                  <c:v>17.330000000000002</c:v>
                </c:pt>
                <c:pt idx="73">
                  <c:v>17.04</c:v>
                </c:pt>
                <c:pt idx="74">
                  <c:v>16.95</c:v>
                </c:pt>
                <c:pt idx="75">
                  <c:v>16.55</c:v>
                </c:pt>
                <c:pt idx="76">
                  <c:v>15.4</c:v>
                </c:pt>
                <c:pt idx="77">
                  <c:v>15.48</c:v>
                </c:pt>
                <c:pt idx="78">
                  <c:v>15.72</c:v>
                </c:pt>
                <c:pt idx="79">
                  <c:v>14.950000000000001</c:v>
                </c:pt>
                <c:pt idx="80">
                  <c:v>14.96</c:v>
                </c:pt>
                <c:pt idx="81">
                  <c:v>14.96</c:v>
                </c:pt>
                <c:pt idx="82">
                  <c:v>15.27</c:v>
                </c:pt>
                <c:pt idx="83">
                  <c:v>15.32</c:v>
                </c:pt>
                <c:pt idx="84">
                  <c:v>15.57</c:v>
                </c:pt>
                <c:pt idx="85">
                  <c:v>15.55</c:v>
                </c:pt>
                <c:pt idx="86">
                  <c:v>15.65</c:v>
                </c:pt>
                <c:pt idx="87">
                  <c:v>15.700000000000001</c:v>
                </c:pt>
                <c:pt idx="88">
                  <c:v>16.14</c:v>
                </c:pt>
                <c:pt idx="89">
                  <c:v>16.100000000000001</c:v>
                </c:pt>
                <c:pt idx="90">
                  <c:v>16.190000000000001</c:v>
                </c:pt>
                <c:pt idx="91">
                  <c:v>16.48</c:v>
                </c:pt>
                <c:pt idx="92">
                  <c:v>16.59</c:v>
                </c:pt>
                <c:pt idx="93">
                  <c:v>16.350000000000001</c:v>
                </c:pt>
                <c:pt idx="94">
                  <c:v>16.170000000000002</c:v>
                </c:pt>
                <c:pt idx="95">
                  <c:v>16.71</c:v>
                </c:pt>
                <c:pt idx="96">
                  <c:v>16.97</c:v>
                </c:pt>
                <c:pt idx="97">
                  <c:v>16.920000000000002</c:v>
                </c:pt>
                <c:pt idx="98">
                  <c:v>16.87</c:v>
                </c:pt>
                <c:pt idx="99">
                  <c:v>16.899999999999999</c:v>
                </c:pt>
                <c:pt idx="100">
                  <c:v>16.95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B-41B5-BF8B-AD15A3E98BE9}"/>
            </c:ext>
          </c:extLst>
        </c:ser>
        <c:ser>
          <c:idx val="2"/>
          <c:order val="2"/>
          <c:tx>
            <c:strRef>
              <c:f>'[Exemplo Dados.xlsx]Página1'!$D$1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Dados.xlsx]Página1'!$D$2:$D$102</c:f>
              <c:numCache>
                <c:formatCode>General</c:formatCode>
                <c:ptCount val="101"/>
                <c:pt idx="0">
                  <c:v>6.3</c:v>
                </c:pt>
                <c:pt idx="1">
                  <c:v>6.3500000000000005</c:v>
                </c:pt>
                <c:pt idx="2">
                  <c:v>6.34</c:v>
                </c:pt>
                <c:pt idx="3">
                  <c:v>6.07</c:v>
                </c:pt>
                <c:pt idx="4">
                  <c:v>6.25</c:v>
                </c:pt>
                <c:pt idx="5">
                  <c:v>6.8</c:v>
                </c:pt>
                <c:pt idx="6">
                  <c:v>7.04</c:v>
                </c:pt>
                <c:pt idx="7">
                  <c:v>7</c:v>
                </c:pt>
                <c:pt idx="8">
                  <c:v>6.8100000000000005</c:v>
                </c:pt>
                <c:pt idx="9">
                  <c:v>6.96</c:v>
                </c:pt>
                <c:pt idx="10">
                  <c:v>6.8500000000000005</c:v>
                </c:pt>
                <c:pt idx="11">
                  <c:v>6.8100000000000005</c:v>
                </c:pt>
                <c:pt idx="12">
                  <c:v>6.72</c:v>
                </c:pt>
                <c:pt idx="13">
                  <c:v>6.75</c:v>
                </c:pt>
                <c:pt idx="14">
                  <c:v>6.8</c:v>
                </c:pt>
                <c:pt idx="15">
                  <c:v>6.61</c:v>
                </c:pt>
                <c:pt idx="16">
                  <c:v>6.5</c:v>
                </c:pt>
                <c:pt idx="17">
                  <c:v>6.6400000000000006</c:v>
                </c:pt>
                <c:pt idx="18">
                  <c:v>6.67</c:v>
                </c:pt>
                <c:pt idx="19">
                  <c:v>6.6400000000000006</c:v>
                </c:pt>
                <c:pt idx="20">
                  <c:v>6.43</c:v>
                </c:pt>
                <c:pt idx="21">
                  <c:v>6.61</c:v>
                </c:pt>
                <c:pt idx="22">
                  <c:v>6.47</c:v>
                </c:pt>
                <c:pt idx="23">
                  <c:v>6.45</c:v>
                </c:pt>
                <c:pt idx="24">
                  <c:v>6.2</c:v>
                </c:pt>
                <c:pt idx="25">
                  <c:v>6.1000000000000005</c:v>
                </c:pt>
                <c:pt idx="26">
                  <c:v>5.74</c:v>
                </c:pt>
                <c:pt idx="27">
                  <c:v>5.57</c:v>
                </c:pt>
                <c:pt idx="28">
                  <c:v>5.59</c:v>
                </c:pt>
                <c:pt idx="29">
                  <c:v>5.5</c:v>
                </c:pt>
                <c:pt idx="30">
                  <c:v>5.4</c:v>
                </c:pt>
                <c:pt idx="31">
                  <c:v>6.45</c:v>
                </c:pt>
                <c:pt idx="32">
                  <c:v>6.17</c:v>
                </c:pt>
                <c:pt idx="33">
                  <c:v>5.86</c:v>
                </c:pt>
                <c:pt idx="34">
                  <c:v>5.95</c:v>
                </c:pt>
                <c:pt idx="35">
                  <c:v>6.3</c:v>
                </c:pt>
                <c:pt idx="36">
                  <c:v>6.5200000000000005</c:v>
                </c:pt>
                <c:pt idx="37">
                  <c:v>7.1000000000000005</c:v>
                </c:pt>
                <c:pt idx="38">
                  <c:v>6.6400000000000006</c:v>
                </c:pt>
                <c:pt idx="39">
                  <c:v>6.8</c:v>
                </c:pt>
                <c:pt idx="40">
                  <c:v>7</c:v>
                </c:pt>
                <c:pt idx="41">
                  <c:v>6.75</c:v>
                </c:pt>
                <c:pt idx="42">
                  <c:v>6.95</c:v>
                </c:pt>
                <c:pt idx="43">
                  <c:v>7.11</c:v>
                </c:pt>
                <c:pt idx="44">
                  <c:v>7.09</c:v>
                </c:pt>
                <c:pt idx="45">
                  <c:v>6.93</c:v>
                </c:pt>
                <c:pt idx="46">
                  <c:v>6.75</c:v>
                </c:pt>
                <c:pt idx="47">
                  <c:v>6.65</c:v>
                </c:pt>
                <c:pt idx="48">
                  <c:v>6.79</c:v>
                </c:pt>
                <c:pt idx="49">
                  <c:v>7.1400000000000006</c:v>
                </c:pt>
                <c:pt idx="50">
                  <c:v>7.1000000000000005</c:v>
                </c:pt>
                <c:pt idx="51">
                  <c:v>7.1000000000000005</c:v>
                </c:pt>
                <c:pt idx="52">
                  <c:v>7.1000000000000005</c:v>
                </c:pt>
                <c:pt idx="53">
                  <c:v>7.24</c:v>
                </c:pt>
                <c:pt idx="54">
                  <c:v>7.2700000000000005</c:v>
                </c:pt>
                <c:pt idx="55">
                  <c:v>7.17</c:v>
                </c:pt>
                <c:pt idx="56">
                  <c:v>7.11</c:v>
                </c:pt>
                <c:pt idx="57">
                  <c:v>7.07</c:v>
                </c:pt>
                <c:pt idx="58">
                  <c:v>7.29</c:v>
                </c:pt>
                <c:pt idx="59">
                  <c:v>7.2700000000000005</c:v>
                </c:pt>
                <c:pt idx="60">
                  <c:v>7.57</c:v>
                </c:pt>
                <c:pt idx="61">
                  <c:v>7.8100000000000005</c:v>
                </c:pt>
                <c:pt idx="62">
                  <c:v>7.97</c:v>
                </c:pt>
                <c:pt idx="63">
                  <c:v>7.8</c:v>
                </c:pt>
                <c:pt idx="64">
                  <c:v>7.74</c:v>
                </c:pt>
                <c:pt idx="65">
                  <c:v>7.69</c:v>
                </c:pt>
                <c:pt idx="66">
                  <c:v>7.49</c:v>
                </c:pt>
                <c:pt idx="67">
                  <c:v>7.54</c:v>
                </c:pt>
                <c:pt idx="68">
                  <c:v>8.08</c:v>
                </c:pt>
                <c:pt idx="69">
                  <c:v>8.3000000000000007</c:v>
                </c:pt>
                <c:pt idx="70">
                  <c:v>8.43</c:v>
                </c:pt>
                <c:pt idx="71">
                  <c:v>8.1</c:v>
                </c:pt>
                <c:pt idx="72">
                  <c:v>8.35</c:v>
                </c:pt>
                <c:pt idx="73">
                  <c:v>8.3800000000000008</c:v>
                </c:pt>
                <c:pt idx="74">
                  <c:v>8.39</c:v>
                </c:pt>
                <c:pt idx="75">
                  <c:v>8.32</c:v>
                </c:pt>
                <c:pt idx="76">
                  <c:v>8.44</c:v>
                </c:pt>
                <c:pt idx="77">
                  <c:v>8.85</c:v>
                </c:pt>
                <c:pt idx="78">
                  <c:v>8.870000000000001</c:v>
                </c:pt>
                <c:pt idx="79">
                  <c:v>8.85</c:v>
                </c:pt>
                <c:pt idx="80">
                  <c:v>8.83</c:v>
                </c:pt>
                <c:pt idx="81">
                  <c:v>9.0299999999999994</c:v>
                </c:pt>
                <c:pt idx="82">
                  <c:v>8.9</c:v>
                </c:pt>
                <c:pt idx="83">
                  <c:v>8.82</c:v>
                </c:pt>
                <c:pt idx="84">
                  <c:v>8.77</c:v>
                </c:pt>
                <c:pt idx="85">
                  <c:v>8.6300000000000008</c:v>
                </c:pt>
                <c:pt idx="86">
                  <c:v>8.67</c:v>
                </c:pt>
                <c:pt idx="87">
                  <c:v>8.75</c:v>
                </c:pt>
                <c:pt idx="88">
                  <c:v>8.75</c:v>
                </c:pt>
                <c:pt idx="89">
                  <c:v>8.77</c:v>
                </c:pt>
                <c:pt idx="90">
                  <c:v>8.7799999999999994</c:v>
                </c:pt>
                <c:pt idx="91">
                  <c:v>8.9</c:v>
                </c:pt>
                <c:pt idx="92">
                  <c:v>8.66</c:v>
                </c:pt>
                <c:pt idx="93">
                  <c:v>8.41</c:v>
                </c:pt>
                <c:pt idx="94">
                  <c:v>8.33</c:v>
                </c:pt>
                <c:pt idx="95">
                  <c:v>8.44</c:v>
                </c:pt>
                <c:pt idx="96">
                  <c:v>8.42</c:v>
                </c:pt>
                <c:pt idx="97">
                  <c:v>8.4499999999999993</c:v>
                </c:pt>
                <c:pt idx="98">
                  <c:v>8.23</c:v>
                </c:pt>
                <c:pt idx="99">
                  <c:v>8.3000000000000007</c:v>
                </c:pt>
                <c:pt idx="100">
                  <c:v>8.34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B-41B5-BF8B-AD15A3E98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1421183"/>
        <c:axId val="441424927"/>
      </c:lineChart>
      <c:lineChart>
        <c:grouping val="standard"/>
        <c:varyColors val="0"/>
        <c:ser>
          <c:idx val="0"/>
          <c:order val="0"/>
          <c:tx>
            <c:strRef>
              <c:f>'[Exemplo Dados.xlsx]Página1'!$B$1</c:f>
              <c:strCache>
                <c:ptCount val="1"/>
                <c:pt idx="0">
                  <c:v>IBOV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Dados.xlsx]Página1'!$B$2:$B$102</c:f>
              <c:numCache>
                <c:formatCode>General</c:formatCode>
                <c:ptCount val="101"/>
                <c:pt idx="0">
                  <c:v>50341.25</c:v>
                </c:pt>
                <c:pt idx="1">
                  <c:v>50981.090000000004</c:v>
                </c:pt>
                <c:pt idx="2">
                  <c:v>50973.62</c:v>
                </c:pt>
                <c:pt idx="3">
                  <c:v>50430.020000000004</c:v>
                </c:pt>
                <c:pt idx="4">
                  <c:v>50576.639999999999</c:v>
                </c:pt>
                <c:pt idx="5">
                  <c:v>49321.68</c:v>
                </c:pt>
                <c:pt idx="6">
                  <c:v>49696.450000000004</c:v>
                </c:pt>
                <c:pt idx="7">
                  <c:v>49426.9</c:v>
                </c:pt>
                <c:pt idx="8">
                  <c:v>49703.1</c:v>
                </c:pt>
                <c:pt idx="9">
                  <c:v>50105.37</c:v>
                </c:pt>
                <c:pt idx="10">
                  <c:v>49696.28</c:v>
                </c:pt>
                <c:pt idx="11">
                  <c:v>49181.86</c:v>
                </c:pt>
                <c:pt idx="12">
                  <c:v>48708.41</c:v>
                </c:pt>
                <c:pt idx="13">
                  <c:v>48542.07</c:v>
                </c:pt>
                <c:pt idx="14">
                  <c:v>49299.66</c:v>
                </c:pt>
                <c:pt idx="15">
                  <c:v>48320.639999999999</c:v>
                </c:pt>
                <c:pt idx="16">
                  <c:v>47787.38</c:v>
                </c:pt>
                <c:pt idx="17">
                  <c:v>47701.05</c:v>
                </c:pt>
                <c:pt idx="18">
                  <c:v>47840.93</c:v>
                </c:pt>
                <c:pt idx="19">
                  <c:v>47556.78</c:v>
                </c:pt>
                <c:pt idx="20">
                  <c:v>47244.26</c:v>
                </c:pt>
                <c:pt idx="21">
                  <c:v>47638.99</c:v>
                </c:pt>
                <c:pt idx="22">
                  <c:v>46147.520000000004</c:v>
                </c:pt>
                <c:pt idx="23">
                  <c:v>46964.22</c:v>
                </c:pt>
                <c:pt idx="24">
                  <c:v>46624.39</c:v>
                </c:pt>
                <c:pt idx="25">
                  <c:v>47738.090000000004</c:v>
                </c:pt>
                <c:pt idx="26">
                  <c:v>48073.599999999999</c:v>
                </c:pt>
                <c:pt idx="27">
                  <c:v>47710.82</c:v>
                </c:pt>
                <c:pt idx="28">
                  <c:v>48462.79</c:v>
                </c:pt>
                <c:pt idx="29">
                  <c:v>48216.89</c:v>
                </c:pt>
                <c:pt idx="30">
                  <c:v>47812.83</c:v>
                </c:pt>
                <c:pt idx="31">
                  <c:v>48201.11</c:v>
                </c:pt>
                <c:pt idx="32">
                  <c:v>47576.33</c:v>
                </c:pt>
                <c:pt idx="33">
                  <c:v>46599.76</c:v>
                </c:pt>
                <c:pt idx="34">
                  <c:v>47150.83</c:v>
                </c:pt>
                <c:pt idx="35">
                  <c:v>47288.61</c:v>
                </c:pt>
                <c:pt idx="36">
                  <c:v>47380.24</c:v>
                </c:pt>
                <c:pt idx="37">
                  <c:v>47393.5</c:v>
                </c:pt>
                <c:pt idx="38">
                  <c:v>46715.91</c:v>
                </c:pt>
                <c:pt idx="39">
                  <c:v>46599.21</c:v>
                </c:pt>
                <c:pt idx="40">
                  <c:v>47606.75</c:v>
                </c:pt>
                <c:pt idx="41">
                  <c:v>47094.400000000001</c:v>
                </c:pt>
                <c:pt idx="42">
                  <c:v>46589</c:v>
                </c:pt>
                <c:pt idx="43">
                  <c:v>47093.13</c:v>
                </c:pt>
                <c:pt idx="44">
                  <c:v>46244.07</c:v>
                </c:pt>
                <c:pt idx="45">
                  <c:v>45533.200000000004</c:v>
                </c:pt>
                <c:pt idx="46">
                  <c:v>45697.62</c:v>
                </c:pt>
                <c:pt idx="47">
                  <c:v>45861.81</c:v>
                </c:pt>
                <c:pt idx="48">
                  <c:v>45443.83</c:v>
                </c:pt>
                <c:pt idx="49">
                  <c:v>44965.66</c:v>
                </c:pt>
                <c:pt idx="50">
                  <c:v>45117.8</c:v>
                </c:pt>
                <c:pt idx="51">
                  <c:v>46150.96</c:v>
                </c:pt>
                <c:pt idx="52">
                  <c:v>46567.23</c:v>
                </c:pt>
                <c:pt idx="53">
                  <c:v>47278.48</c:v>
                </c:pt>
                <c:pt idx="54">
                  <c:v>47380.94</c:v>
                </c:pt>
                <c:pt idx="55">
                  <c:v>47993.42</c:v>
                </c:pt>
                <c:pt idx="56">
                  <c:v>48180.14</c:v>
                </c:pt>
                <c:pt idx="57">
                  <c:v>47965.61</c:v>
                </c:pt>
                <c:pt idx="58">
                  <c:v>49646.79</c:v>
                </c:pt>
                <c:pt idx="59">
                  <c:v>49768.06</c:v>
                </c:pt>
                <c:pt idx="60">
                  <c:v>50414.92</c:v>
                </c:pt>
                <c:pt idx="61">
                  <c:v>50270.37</c:v>
                </c:pt>
                <c:pt idx="62">
                  <c:v>51701.05</c:v>
                </c:pt>
                <c:pt idx="63">
                  <c:v>51408.21</c:v>
                </c:pt>
                <c:pt idx="64">
                  <c:v>51081.78</c:v>
                </c:pt>
                <c:pt idx="65">
                  <c:v>52155.28</c:v>
                </c:pt>
                <c:pt idx="66">
                  <c:v>51629.07</c:v>
                </c:pt>
                <c:pt idx="67">
                  <c:v>51185.4</c:v>
                </c:pt>
                <c:pt idx="68">
                  <c:v>51127.48</c:v>
                </c:pt>
                <c:pt idx="69">
                  <c:v>51867.29</c:v>
                </c:pt>
                <c:pt idx="70">
                  <c:v>51596.55</c:v>
                </c:pt>
                <c:pt idx="71">
                  <c:v>50454.35</c:v>
                </c:pt>
                <c:pt idx="72">
                  <c:v>51200.56</c:v>
                </c:pt>
                <c:pt idx="73">
                  <c:v>52111.85</c:v>
                </c:pt>
                <c:pt idx="74">
                  <c:v>51976.86</c:v>
                </c:pt>
                <c:pt idx="75">
                  <c:v>51569.69</c:v>
                </c:pt>
                <c:pt idx="76">
                  <c:v>51817.450000000004</c:v>
                </c:pt>
                <c:pt idx="77">
                  <c:v>51399.35</c:v>
                </c:pt>
                <c:pt idx="78">
                  <c:v>51383.68</c:v>
                </c:pt>
                <c:pt idx="79">
                  <c:v>51838.61</c:v>
                </c:pt>
                <c:pt idx="80">
                  <c:v>51626.69</c:v>
                </c:pt>
                <c:pt idx="81">
                  <c:v>52980.31</c:v>
                </c:pt>
                <c:pt idx="82">
                  <c:v>53446.17</c:v>
                </c:pt>
                <c:pt idx="83">
                  <c:v>53779.74</c:v>
                </c:pt>
                <c:pt idx="84">
                  <c:v>54052.74</c:v>
                </c:pt>
                <c:pt idx="85">
                  <c:v>53422.37</c:v>
                </c:pt>
                <c:pt idx="86">
                  <c:v>53100.340000000004</c:v>
                </c:pt>
                <c:pt idx="87">
                  <c:v>54052.9</c:v>
                </c:pt>
                <c:pt idx="88">
                  <c:v>53907.46</c:v>
                </c:pt>
                <c:pt idx="89">
                  <c:v>54412.54</c:v>
                </c:pt>
                <c:pt idx="90">
                  <c:v>53855.54</c:v>
                </c:pt>
                <c:pt idx="91">
                  <c:v>53975.76</c:v>
                </c:pt>
                <c:pt idx="92">
                  <c:v>53353.1</c:v>
                </c:pt>
                <c:pt idx="93">
                  <c:v>52366.19</c:v>
                </c:pt>
                <c:pt idx="94">
                  <c:v>52203.37</c:v>
                </c:pt>
                <c:pt idx="95">
                  <c:v>52806.22</c:v>
                </c:pt>
                <c:pt idx="96">
                  <c:v>52626.41</c:v>
                </c:pt>
                <c:pt idx="97">
                  <c:v>52932.91</c:v>
                </c:pt>
                <c:pt idx="98">
                  <c:v>52172.36</c:v>
                </c:pt>
                <c:pt idx="99">
                  <c:v>52639.75</c:v>
                </c:pt>
                <c:pt idx="100">
                  <c:v>52239.340000000004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B-41B5-BF8B-AD15A3E98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116287"/>
        <c:axId val="433640431"/>
      </c:lineChart>
      <c:catAx>
        <c:axId val="441421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1424927"/>
        <c:crosses val="autoZero"/>
        <c:auto val="1"/>
        <c:lblAlgn val="ctr"/>
        <c:lblOffset val="100"/>
        <c:noMultiLvlLbl val="0"/>
      </c:catAx>
      <c:valAx>
        <c:axId val="441424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1421183"/>
        <c:crosses val="autoZero"/>
        <c:crossBetween val="between"/>
      </c:valAx>
      <c:valAx>
        <c:axId val="4336404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7116287"/>
        <c:crosses val="max"/>
        <c:crossBetween val="between"/>
      </c:valAx>
      <c:catAx>
        <c:axId val="437116287"/>
        <c:scaling>
          <c:orientation val="minMax"/>
        </c:scaling>
        <c:delete val="1"/>
        <c:axPos val="b"/>
        <c:majorTickMark val="out"/>
        <c:minorTickMark val="none"/>
        <c:tickLblPos val="nextTo"/>
        <c:crossAx val="4336404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Ações</a:t>
            </a:r>
            <a:r>
              <a:rPr lang="pt-BR" baseline="0"/>
              <a:t> Ibovespa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'[Exemplo Dados.xlsx]Página1'!$E$1</c:f>
              <c:strCache>
                <c:ptCount val="1"/>
                <c:pt idx="0">
                  <c:v>Ibov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Dados.xlsx]Página1'!$E$2:$E$107</c:f>
              <c:numCache>
                <c:formatCode>_-* #,##0.000_-;\-* #,##0.000_-;_-* "-"??_-;_-@_-</c:formatCode>
                <c:ptCount val="106"/>
                <c:pt idx="0">
                  <c:v>1</c:v>
                </c:pt>
                <c:pt idx="1">
                  <c:v>1.0127100538822538</c:v>
                </c:pt>
                <c:pt idx="2">
                  <c:v>1.0125616666252826</c:v>
                </c:pt>
                <c:pt idx="3">
                  <c:v>1.0017633650336455</c:v>
                </c:pt>
                <c:pt idx="4">
                  <c:v>1.0046758870707422</c:v>
                </c:pt>
                <c:pt idx="5">
                  <c:v>0.97974682789958534</c:v>
                </c:pt>
                <c:pt idx="6">
                  <c:v>0.98719141856827164</c:v>
                </c:pt>
                <c:pt idx="7">
                  <c:v>0.98183696272937204</c:v>
                </c:pt>
                <c:pt idx="8">
                  <c:v>0.9873235169964989</c:v>
                </c:pt>
                <c:pt idx="9">
                  <c:v>0.9953143793608622</c:v>
                </c:pt>
                <c:pt idx="10">
                  <c:v>0.98718804161597096</c:v>
                </c:pt>
                <c:pt idx="11">
                  <c:v>0.9769693839545105</c:v>
                </c:pt>
                <c:pt idx="12">
                  <c:v>0.96756457179748223</c:v>
                </c:pt>
                <c:pt idx="13">
                  <c:v>0.96426032329352174</c:v>
                </c:pt>
                <c:pt idx="14">
                  <c:v>0.9793094132545378</c:v>
                </c:pt>
                <c:pt idx="15">
                  <c:v>0.95986174359993048</c:v>
                </c:pt>
                <c:pt idx="16">
                  <c:v>0.94926884016586788</c:v>
                </c:pt>
                <c:pt idx="17">
                  <c:v>0.94755394432994822</c:v>
                </c:pt>
                <c:pt idx="18">
                  <c:v>0.95033258014054078</c:v>
                </c:pt>
                <c:pt idx="19">
                  <c:v>0.94468810369230005</c:v>
                </c:pt>
                <c:pt idx="20">
                  <c:v>0.93848007349837359</c:v>
                </c:pt>
                <c:pt idx="21">
                  <c:v>0.94632115809599482</c:v>
                </c:pt>
                <c:pt idx="22">
                  <c:v>0.9166939636977629</c:v>
                </c:pt>
                <c:pt idx="23">
                  <c:v>0.93291723983810493</c:v>
                </c:pt>
                <c:pt idx="24">
                  <c:v>0.92616671218930802</c:v>
                </c:pt>
                <c:pt idx="25">
                  <c:v>0.94828972264296185</c:v>
                </c:pt>
                <c:pt idx="26">
                  <c:v>0.95495443597447416</c:v>
                </c:pt>
                <c:pt idx="27">
                  <c:v>0.94774801976510314</c:v>
                </c:pt>
                <c:pt idx="28">
                  <c:v>0.9626854716559482</c:v>
                </c:pt>
                <c:pt idx="29">
                  <c:v>0.95780080947533086</c:v>
                </c:pt>
                <c:pt idx="30">
                  <c:v>0.94977438978968542</c:v>
                </c:pt>
                <c:pt idx="31">
                  <c:v>0.95748734884413877</c:v>
                </c:pt>
                <c:pt idx="32">
                  <c:v>0.94507645320686318</c:v>
                </c:pt>
                <c:pt idx="33">
                  <c:v>0.92567745139423441</c:v>
                </c:pt>
                <c:pt idx="34">
                  <c:v>0.93662414024284268</c:v>
                </c:pt>
                <c:pt idx="35">
                  <c:v>0.9393610607603109</c:v>
                </c:pt>
                <c:pt idx="36">
                  <c:v>0.94118123805030662</c:v>
                </c:pt>
                <c:pt idx="37">
                  <c:v>0.9414446403297495</c:v>
                </c:pt>
                <c:pt idx="38">
                  <c:v>0.92798470439252112</c:v>
                </c:pt>
                <c:pt idx="39">
                  <c:v>0.92566652596032084</c:v>
                </c:pt>
                <c:pt idx="40">
                  <c:v>0.94568072902440836</c:v>
                </c:pt>
                <c:pt idx="41">
                  <c:v>0.93550319072331345</c:v>
                </c:pt>
                <c:pt idx="42">
                  <c:v>0.92546371017803486</c:v>
                </c:pt>
                <c:pt idx="43">
                  <c:v>0.93547796290318574</c:v>
                </c:pt>
                <c:pt idx="44">
                  <c:v>0.91861187396022148</c:v>
                </c:pt>
                <c:pt idx="45">
                  <c:v>0.90449084994909745</c:v>
                </c:pt>
                <c:pt idx="46">
                  <c:v>0.90775695875648699</c:v>
                </c:pt>
                <c:pt idx="47">
                  <c:v>0.91101849874605811</c:v>
                </c:pt>
                <c:pt idx="48">
                  <c:v>0.90271556626027372</c:v>
                </c:pt>
                <c:pt idx="49">
                  <c:v>0.89321699401584198</c:v>
                </c:pt>
                <c:pt idx="50">
                  <c:v>0.8962391676805801</c:v>
                </c:pt>
                <c:pt idx="51">
                  <c:v>0.91676229732078562</c:v>
                </c:pt>
                <c:pt idx="52">
                  <c:v>0.92503126163931171</c:v>
                </c:pt>
                <c:pt idx="53">
                  <c:v>0.93915983413204884</c:v>
                </c:pt>
                <c:pt idx="54">
                  <c:v>0.94119514314801489</c:v>
                </c:pt>
                <c:pt idx="55">
                  <c:v>0.95336170635413298</c:v>
                </c:pt>
                <c:pt idx="56">
                  <c:v>0.95707079184565336</c:v>
                </c:pt>
                <c:pt idx="57">
                  <c:v>0.95280927668661386</c:v>
                </c:pt>
                <c:pt idx="58">
                  <c:v>0.98620495120800533</c:v>
                </c:pt>
                <c:pt idx="59">
                  <c:v>0.98861391006381438</c:v>
                </c:pt>
                <c:pt idx="60">
                  <c:v>1.0014634122116555</c:v>
                </c:pt>
                <c:pt idx="61">
                  <c:v>0.99859200953492422</c:v>
                </c:pt>
                <c:pt idx="62">
                  <c:v>1.0270116455193306</c:v>
                </c:pt>
                <c:pt idx="63">
                  <c:v>1.0211945472152559</c:v>
                </c:pt>
                <c:pt idx="64">
                  <c:v>1.0147102028654433</c:v>
                </c:pt>
                <c:pt idx="65">
                  <c:v>1.0360346634221438</c:v>
                </c:pt>
                <c:pt idx="66">
                  <c:v>1.0255818041864275</c:v>
                </c:pt>
                <c:pt idx="67">
                  <c:v>1.0167685546147542</c:v>
                </c:pt>
                <c:pt idx="68">
                  <c:v>1.0156180071015322</c:v>
                </c:pt>
                <c:pt idx="69">
                  <c:v>1.0303139075807612</c:v>
                </c:pt>
                <c:pt idx="70">
                  <c:v>1.024935813075758</c:v>
                </c:pt>
                <c:pt idx="71">
                  <c:v>1.0022466665011298</c:v>
                </c:pt>
                <c:pt idx="72">
                  <c:v>1.0170696993022621</c:v>
                </c:pt>
                <c:pt idx="73">
                  <c:v>1.0351719514314801</c:v>
                </c:pt>
                <c:pt idx="74">
                  <c:v>1.0324904526605916</c:v>
                </c:pt>
                <c:pt idx="75">
                  <c:v>1.0244022546122713</c:v>
                </c:pt>
                <c:pt idx="76">
                  <c:v>1.0293238646239418</c:v>
                </c:pt>
                <c:pt idx="77">
                  <c:v>1.0210185484071215</c:v>
                </c:pt>
                <c:pt idx="78">
                  <c:v>1.020707272862712</c:v>
                </c:pt>
                <c:pt idx="79">
                  <c:v>1.0297441958632334</c:v>
                </c:pt>
                <c:pt idx="80">
                  <c:v>1.02553452685422</c:v>
                </c:pt>
                <c:pt idx="81">
                  <c:v>1.0524234102252128</c:v>
                </c:pt>
                <c:pt idx="82">
                  <c:v>1.0616774513942344</c:v>
                </c:pt>
                <c:pt idx="83">
                  <c:v>1.0683036277406699</c:v>
                </c:pt>
                <c:pt idx="84">
                  <c:v>1.0737266158468453</c:v>
                </c:pt>
                <c:pt idx="85">
                  <c:v>1.0612046780721576</c:v>
                </c:pt>
                <c:pt idx="86">
                  <c:v>1.0548077371936533</c:v>
                </c:pt>
                <c:pt idx="87">
                  <c:v>1.0737297941548929</c:v>
                </c:pt>
                <c:pt idx="88">
                  <c:v>1.0708407121396468</c:v>
                </c:pt>
                <c:pt idx="89">
                  <c:v>1.0808738360688301</c:v>
                </c:pt>
                <c:pt idx="90">
                  <c:v>1.0698093511782087</c:v>
                </c:pt>
                <c:pt idx="91">
                  <c:v>1.0721974523874556</c:v>
                </c:pt>
                <c:pt idx="92">
                  <c:v>1.0598286693318104</c:v>
                </c:pt>
                <c:pt idx="93">
                  <c:v>1.0402242693616071</c:v>
                </c:pt>
                <c:pt idx="94">
                  <c:v>1.0369899436346932</c:v>
                </c:pt>
                <c:pt idx="95">
                  <c:v>1.048965212425198</c:v>
                </c:pt>
                <c:pt idx="96">
                  <c:v>1.0453933901124823</c:v>
                </c:pt>
                <c:pt idx="97">
                  <c:v>1.0514818364661187</c:v>
                </c:pt>
                <c:pt idx="98">
                  <c:v>1.0363739478062226</c:v>
                </c:pt>
                <c:pt idx="99">
                  <c:v>1.0456583815459488</c:v>
                </c:pt>
                <c:pt idx="100">
                  <c:v>1.0377044670126387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CB-43C3-BA2D-0F48DA4EA13B}"/>
            </c:ext>
          </c:extLst>
        </c:ser>
        <c:ser>
          <c:idx val="1"/>
          <c:order val="1"/>
          <c:tx>
            <c:strRef>
              <c:f>'[Exemplo Dados.xlsx]Página1'!$F$1</c:f>
              <c:strCache>
                <c:ptCount val="1"/>
                <c:pt idx="0">
                  <c:v>Fleury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Dados.xlsx]Página1'!$F$2:$F$107</c:f>
              <c:numCache>
                <c:formatCode>_-* #,##0.000_-;\-* #,##0.000_-;_-* "-"??_-;_-@_-</c:formatCode>
                <c:ptCount val="106"/>
                <c:pt idx="0">
                  <c:v>1</c:v>
                </c:pt>
                <c:pt idx="1">
                  <c:v>1</c:v>
                </c:pt>
                <c:pt idx="2">
                  <c:v>1.0108695652173914</c:v>
                </c:pt>
                <c:pt idx="3">
                  <c:v>1.0108695652173914</c:v>
                </c:pt>
                <c:pt idx="4">
                  <c:v>1.022282608695652</c:v>
                </c:pt>
                <c:pt idx="5">
                  <c:v>1.0086956521739128</c:v>
                </c:pt>
                <c:pt idx="6">
                  <c:v>1.0108695652173914</c:v>
                </c:pt>
                <c:pt idx="7">
                  <c:v>1.0239130434782608</c:v>
                </c:pt>
                <c:pt idx="8">
                  <c:v>1.0489130434782608</c:v>
                </c:pt>
                <c:pt idx="9">
                  <c:v>1.0391304347826087</c:v>
                </c:pt>
                <c:pt idx="10">
                  <c:v>1.0326086956521738</c:v>
                </c:pt>
                <c:pt idx="11">
                  <c:v>1.0326086956521738</c:v>
                </c:pt>
                <c:pt idx="12">
                  <c:v>1.0206521739130434</c:v>
                </c:pt>
                <c:pt idx="13">
                  <c:v>1.0298913043478259</c:v>
                </c:pt>
                <c:pt idx="14">
                  <c:v>1.0271739130434783</c:v>
                </c:pt>
                <c:pt idx="15">
                  <c:v>1.0217391304347825</c:v>
                </c:pt>
                <c:pt idx="16">
                  <c:v>1.0217391304347825</c:v>
                </c:pt>
                <c:pt idx="17">
                  <c:v>1.0059782608695651</c:v>
                </c:pt>
                <c:pt idx="18">
                  <c:v>0.99510869565217375</c:v>
                </c:pt>
                <c:pt idx="19">
                  <c:v>1.0016304347826086</c:v>
                </c:pt>
                <c:pt idx="20">
                  <c:v>1.0021739130434781</c:v>
                </c:pt>
                <c:pt idx="21">
                  <c:v>1.0027173913043477</c:v>
                </c:pt>
                <c:pt idx="22">
                  <c:v>0.96576086956521723</c:v>
                </c:pt>
                <c:pt idx="23">
                  <c:v>0.97989130434782601</c:v>
                </c:pt>
                <c:pt idx="24">
                  <c:v>0.97010869565217384</c:v>
                </c:pt>
                <c:pt idx="25">
                  <c:v>0.97826086956521729</c:v>
                </c:pt>
                <c:pt idx="26">
                  <c:v>0.98369565217391297</c:v>
                </c:pt>
                <c:pt idx="27">
                  <c:v>0.98641304347826086</c:v>
                </c:pt>
                <c:pt idx="28">
                  <c:v>0.98315217391304333</c:v>
                </c:pt>
                <c:pt idx="29">
                  <c:v>0.9755434782608694</c:v>
                </c:pt>
                <c:pt idx="30">
                  <c:v>1.0141304347826086</c:v>
                </c:pt>
                <c:pt idx="31">
                  <c:v>1.0206521739130434</c:v>
                </c:pt>
                <c:pt idx="32">
                  <c:v>1.0266304347826085</c:v>
                </c:pt>
                <c:pt idx="33">
                  <c:v>1.0032608695652174</c:v>
                </c:pt>
                <c:pt idx="34">
                  <c:v>1.0054347826086956</c:v>
                </c:pt>
                <c:pt idx="35">
                  <c:v>0.99184782608695643</c:v>
                </c:pt>
                <c:pt idx="36">
                  <c:v>1.0179347826086955</c:v>
                </c:pt>
                <c:pt idx="37">
                  <c:v>1.0353260869565217</c:v>
                </c:pt>
                <c:pt idx="38">
                  <c:v>1.0706521739130432</c:v>
                </c:pt>
                <c:pt idx="39">
                  <c:v>1.076086956521739</c:v>
                </c:pt>
                <c:pt idx="40">
                  <c:v>1.0766304347826086</c:v>
                </c:pt>
                <c:pt idx="41">
                  <c:v>1.0869565217391304</c:v>
                </c:pt>
                <c:pt idx="42">
                  <c:v>1.0815217391304348</c:v>
                </c:pt>
                <c:pt idx="43">
                  <c:v>1.0788043478260869</c:v>
                </c:pt>
                <c:pt idx="44">
                  <c:v>1.0635869565217391</c:v>
                </c:pt>
                <c:pt idx="45">
                  <c:v>1.0402173913043478</c:v>
                </c:pt>
                <c:pt idx="46">
                  <c:v>1.0489130434782608</c:v>
                </c:pt>
                <c:pt idx="47">
                  <c:v>1.0385869565217389</c:v>
                </c:pt>
                <c:pt idx="48">
                  <c:v>1.0326086956521738</c:v>
                </c:pt>
                <c:pt idx="49">
                  <c:v>1.0527173913043477</c:v>
                </c:pt>
                <c:pt idx="50">
                  <c:v>1.0505434782608696</c:v>
                </c:pt>
                <c:pt idx="51">
                  <c:v>1.0413043478260868</c:v>
                </c:pt>
                <c:pt idx="52">
                  <c:v>1.0380434782608696</c:v>
                </c:pt>
                <c:pt idx="53">
                  <c:v>1.0326086956521738</c:v>
                </c:pt>
                <c:pt idx="54">
                  <c:v>1.0326086956521738</c:v>
                </c:pt>
                <c:pt idx="55">
                  <c:v>1.0130434782608695</c:v>
                </c:pt>
                <c:pt idx="56">
                  <c:v>1.0217391304347825</c:v>
                </c:pt>
                <c:pt idx="57">
                  <c:v>1.0179347826086955</c:v>
                </c:pt>
                <c:pt idx="58">
                  <c:v>1.0320652173913043</c:v>
                </c:pt>
                <c:pt idx="59">
                  <c:v>1.043478260869565</c:v>
                </c:pt>
                <c:pt idx="60">
                  <c:v>1.0478260869565217</c:v>
                </c:pt>
                <c:pt idx="61">
                  <c:v>1.0461956521739129</c:v>
                </c:pt>
                <c:pt idx="62">
                  <c:v>1.0380434782608696</c:v>
                </c:pt>
                <c:pt idx="63">
                  <c:v>1.0249999999999999</c:v>
                </c:pt>
                <c:pt idx="64">
                  <c:v>1.0320652173913043</c:v>
                </c:pt>
                <c:pt idx="65">
                  <c:v>1.0179347826086955</c:v>
                </c:pt>
                <c:pt idx="66">
                  <c:v>1.0081521739130435</c:v>
                </c:pt>
                <c:pt idx="67">
                  <c:v>1.0108695652173914</c:v>
                </c:pt>
                <c:pt idx="68">
                  <c:v>1.013586956521739</c:v>
                </c:pt>
                <c:pt idx="69">
                  <c:v>0.92934782608695654</c:v>
                </c:pt>
                <c:pt idx="70">
                  <c:v>0.91576086956521741</c:v>
                </c:pt>
                <c:pt idx="71">
                  <c:v>0.91793478260869554</c:v>
                </c:pt>
                <c:pt idx="72">
                  <c:v>0.9418478260869565</c:v>
                </c:pt>
                <c:pt idx="73">
                  <c:v>0.926086956521739</c:v>
                </c:pt>
                <c:pt idx="74">
                  <c:v>0.92119565217391286</c:v>
                </c:pt>
                <c:pt idx="75">
                  <c:v>0.89945652173913038</c:v>
                </c:pt>
                <c:pt idx="76">
                  <c:v>0.83695652173913038</c:v>
                </c:pt>
                <c:pt idx="77">
                  <c:v>0.84130434782608687</c:v>
                </c:pt>
                <c:pt idx="78">
                  <c:v>0.85434782608695647</c:v>
                </c:pt>
                <c:pt idx="79">
                  <c:v>0.8125</c:v>
                </c:pt>
                <c:pt idx="80">
                  <c:v>0.81304347826086953</c:v>
                </c:pt>
                <c:pt idx="81">
                  <c:v>0.81304347826086953</c:v>
                </c:pt>
                <c:pt idx="82">
                  <c:v>0.82989130434782599</c:v>
                </c:pt>
                <c:pt idx="83">
                  <c:v>0.83260869565217388</c:v>
                </c:pt>
                <c:pt idx="84">
                  <c:v>0.84619565217391302</c:v>
                </c:pt>
                <c:pt idx="85">
                  <c:v>0.84510869565217384</c:v>
                </c:pt>
                <c:pt idx="86">
                  <c:v>0.85054347826086951</c:v>
                </c:pt>
                <c:pt idx="87">
                  <c:v>0.85326086956521741</c:v>
                </c:pt>
                <c:pt idx="88">
                  <c:v>0.87717391304347814</c:v>
                </c:pt>
                <c:pt idx="89">
                  <c:v>0.875</c:v>
                </c:pt>
                <c:pt idx="90">
                  <c:v>0.87989130434782603</c:v>
                </c:pt>
                <c:pt idx="91">
                  <c:v>0.89565217391304341</c:v>
                </c:pt>
                <c:pt idx="92">
                  <c:v>0.90163043478260863</c:v>
                </c:pt>
                <c:pt idx="93">
                  <c:v>0.88858695652173914</c:v>
                </c:pt>
                <c:pt idx="94">
                  <c:v>0.87880434782608696</c:v>
                </c:pt>
                <c:pt idx="95">
                  <c:v>0.90815217391304337</c:v>
                </c:pt>
                <c:pt idx="96">
                  <c:v>0.92228260869565204</c:v>
                </c:pt>
                <c:pt idx="97">
                  <c:v>0.91956521739130437</c:v>
                </c:pt>
                <c:pt idx="98">
                  <c:v>0.91684782608695647</c:v>
                </c:pt>
                <c:pt idx="99">
                  <c:v>0.91847826086956508</c:v>
                </c:pt>
                <c:pt idx="100">
                  <c:v>0.92119565217391286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CB-43C3-BA2D-0F48DA4EA13B}"/>
            </c:ext>
          </c:extLst>
        </c:ser>
        <c:ser>
          <c:idx val="2"/>
          <c:order val="2"/>
          <c:tx>
            <c:strRef>
              <c:f>'[Exemplo Dados.xlsx]Página1'!$G$1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'[Exemplo Dados.xlsx]Página1'!$G$2:$G$107</c:f>
              <c:numCache>
                <c:formatCode>_-* #,##0.000_-;\-* #,##0.000_-;_-* "-"??_-;_-@_-</c:formatCode>
                <c:ptCount val="106"/>
                <c:pt idx="0">
                  <c:v>1</c:v>
                </c:pt>
                <c:pt idx="1">
                  <c:v>1.0079365079365081</c:v>
                </c:pt>
                <c:pt idx="2">
                  <c:v>1.0063492063492063</c:v>
                </c:pt>
                <c:pt idx="3">
                  <c:v>0.96349206349206351</c:v>
                </c:pt>
                <c:pt idx="4">
                  <c:v>0.99206349206349209</c:v>
                </c:pt>
                <c:pt idx="5">
                  <c:v>1.0793650793650793</c:v>
                </c:pt>
                <c:pt idx="6">
                  <c:v>1.1174603174603175</c:v>
                </c:pt>
                <c:pt idx="7">
                  <c:v>1.1111111111111112</c:v>
                </c:pt>
                <c:pt idx="8">
                  <c:v>1.0809523809523811</c:v>
                </c:pt>
                <c:pt idx="9">
                  <c:v>1.1047619047619048</c:v>
                </c:pt>
                <c:pt idx="10">
                  <c:v>1.0873015873015874</c:v>
                </c:pt>
                <c:pt idx="11">
                  <c:v>1.0809523809523811</c:v>
                </c:pt>
                <c:pt idx="12">
                  <c:v>1.0666666666666667</c:v>
                </c:pt>
                <c:pt idx="13">
                  <c:v>1.0714285714285714</c:v>
                </c:pt>
                <c:pt idx="14">
                  <c:v>1.0793650793650793</c:v>
                </c:pt>
                <c:pt idx="15">
                  <c:v>1.0492063492063493</c:v>
                </c:pt>
                <c:pt idx="16">
                  <c:v>1.0317460317460319</c:v>
                </c:pt>
                <c:pt idx="17">
                  <c:v>1.053968253968254</c:v>
                </c:pt>
                <c:pt idx="18">
                  <c:v>1.0587301587301587</c:v>
                </c:pt>
                <c:pt idx="19">
                  <c:v>1.053968253968254</c:v>
                </c:pt>
                <c:pt idx="20">
                  <c:v>1.0206349206349206</c:v>
                </c:pt>
                <c:pt idx="21">
                  <c:v>1.0492063492063493</c:v>
                </c:pt>
                <c:pt idx="22">
                  <c:v>1.0269841269841269</c:v>
                </c:pt>
                <c:pt idx="23">
                  <c:v>1.0238095238095239</c:v>
                </c:pt>
                <c:pt idx="24">
                  <c:v>0.98412698412698418</c:v>
                </c:pt>
                <c:pt idx="25">
                  <c:v>0.96825396825396837</c:v>
                </c:pt>
                <c:pt idx="26">
                  <c:v>0.9111111111111112</c:v>
                </c:pt>
                <c:pt idx="27">
                  <c:v>0.88412698412698421</c:v>
                </c:pt>
                <c:pt idx="28">
                  <c:v>0.88730158730158726</c:v>
                </c:pt>
                <c:pt idx="29">
                  <c:v>0.87301587301587302</c:v>
                </c:pt>
                <c:pt idx="30">
                  <c:v>0.85714285714285721</c:v>
                </c:pt>
                <c:pt idx="31">
                  <c:v>1.0238095238095239</c:v>
                </c:pt>
                <c:pt idx="32">
                  <c:v>0.97936507936507933</c:v>
                </c:pt>
                <c:pt idx="33">
                  <c:v>0.93015873015873018</c:v>
                </c:pt>
                <c:pt idx="34">
                  <c:v>0.94444444444444453</c:v>
                </c:pt>
                <c:pt idx="35">
                  <c:v>1</c:v>
                </c:pt>
                <c:pt idx="36">
                  <c:v>1.034920634920635</c:v>
                </c:pt>
                <c:pt idx="37">
                  <c:v>1.1269841269841272</c:v>
                </c:pt>
                <c:pt idx="38">
                  <c:v>1.053968253968254</c:v>
                </c:pt>
                <c:pt idx="39">
                  <c:v>1.0793650793650793</c:v>
                </c:pt>
                <c:pt idx="40">
                  <c:v>1.1111111111111112</c:v>
                </c:pt>
                <c:pt idx="41">
                  <c:v>1.0714285714285714</c:v>
                </c:pt>
                <c:pt idx="42">
                  <c:v>1.1031746031746033</c:v>
                </c:pt>
                <c:pt idx="43">
                  <c:v>1.1285714285714286</c:v>
                </c:pt>
                <c:pt idx="44">
                  <c:v>1.1253968253968254</c:v>
                </c:pt>
                <c:pt idx="45">
                  <c:v>1.1000000000000001</c:v>
                </c:pt>
                <c:pt idx="46">
                  <c:v>1.0714285714285714</c:v>
                </c:pt>
                <c:pt idx="47">
                  <c:v>1.0555555555555556</c:v>
                </c:pt>
                <c:pt idx="48">
                  <c:v>1.0777777777777777</c:v>
                </c:pt>
                <c:pt idx="49">
                  <c:v>1.1333333333333335</c:v>
                </c:pt>
                <c:pt idx="50">
                  <c:v>1.1269841269841272</c:v>
                </c:pt>
                <c:pt idx="51">
                  <c:v>1.1269841269841272</c:v>
                </c:pt>
                <c:pt idx="52">
                  <c:v>1.1269841269841272</c:v>
                </c:pt>
                <c:pt idx="53">
                  <c:v>1.1492063492063493</c:v>
                </c:pt>
                <c:pt idx="54">
                  <c:v>1.1539682539682541</c:v>
                </c:pt>
                <c:pt idx="55">
                  <c:v>1.138095238095238</c:v>
                </c:pt>
                <c:pt idx="56">
                  <c:v>1.1285714285714286</c:v>
                </c:pt>
                <c:pt idx="57">
                  <c:v>1.1222222222222222</c:v>
                </c:pt>
                <c:pt idx="58">
                  <c:v>1.1571428571428573</c:v>
                </c:pt>
                <c:pt idx="59">
                  <c:v>1.1539682539682541</c:v>
                </c:pt>
                <c:pt idx="60">
                  <c:v>1.2015873015873018</c:v>
                </c:pt>
                <c:pt idx="61">
                  <c:v>1.2396825396825397</c:v>
                </c:pt>
                <c:pt idx="62">
                  <c:v>1.265079365079365</c:v>
                </c:pt>
                <c:pt idx="63">
                  <c:v>1.2380952380952381</c:v>
                </c:pt>
                <c:pt idx="64">
                  <c:v>1.2285714285714286</c:v>
                </c:pt>
                <c:pt idx="65">
                  <c:v>1.2206349206349207</c:v>
                </c:pt>
                <c:pt idx="66">
                  <c:v>1.1888888888888889</c:v>
                </c:pt>
                <c:pt idx="67">
                  <c:v>1.1968253968253968</c:v>
                </c:pt>
                <c:pt idx="68">
                  <c:v>1.2825396825396826</c:v>
                </c:pt>
                <c:pt idx="69">
                  <c:v>1.3174603174603177</c:v>
                </c:pt>
                <c:pt idx="70">
                  <c:v>1.338095238095238</c:v>
                </c:pt>
                <c:pt idx="71">
                  <c:v>1.2857142857142856</c:v>
                </c:pt>
                <c:pt idx="72">
                  <c:v>1.3253968253968254</c:v>
                </c:pt>
                <c:pt idx="73">
                  <c:v>1.3301587301587303</c:v>
                </c:pt>
                <c:pt idx="74">
                  <c:v>1.3317460317460319</c:v>
                </c:pt>
                <c:pt idx="75">
                  <c:v>1.3206349206349208</c:v>
                </c:pt>
                <c:pt idx="76">
                  <c:v>1.3396825396825396</c:v>
                </c:pt>
                <c:pt idx="77">
                  <c:v>1.4047619047619047</c:v>
                </c:pt>
                <c:pt idx="78">
                  <c:v>1.407936507936508</c:v>
                </c:pt>
                <c:pt idx="79">
                  <c:v>1.4047619047619047</c:v>
                </c:pt>
                <c:pt idx="80">
                  <c:v>1.4015873015873017</c:v>
                </c:pt>
                <c:pt idx="81">
                  <c:v>1.4333333333333333</c:v>
                </c:pt>
                <c:pt idx="82">
                  <c:v>1.4126984126984128</c:v>
                </c:pt>
                <c:pt idx="83">
                  <c:v>1.4000000000000001</c:v>
                </c:pt>
                <c:pt idx="84">
                  <c:v>1.392063492063492</c:v>
                </c:pt>
                <c:pt idx="85">
                  <c:v>1.3698412698412701</c:v>
                </c:pt>
                <c:pt idx="86">
                  <c:v>1.3761904761904762</c:v>
                </c:pt>
                <c:pt idx="87">
                  <c:v>1.3888888888888888</c:v>
                </c:pt>
                <c:pt idx="88">
                  <c:v>1.3888888888888888</c:v>
                </c:pt>
                <c:pt idx="89">
                  <c:v>1.392063492063492</c:v>
                </c:pt>
                <c:pt idx="90">
                  <c:v>1.3936507936507936</c:v>
                </c:pt>
                <c:pt idx="91">
                  <c:v>1.4126984126984128</c:v>
                </c:pt>
                <c:pt idx="92">
                  <c:v>1.3746031746031746</c:v>
                </c:pt>
                <c:pt idx="93">
                  <c:v>1.3349206349206351</c:v>
                </c:pt>
                <c:pt idx="94">
                  <c:v>1.3222222222222222</c:v>
                </c:pt>
                <c:pt idx="95">
                  <c:v>1.3396825396825396</c:v>
                </c:pt>
                <c:pt idx="96">
                  <c:v>1.3365079365079366</c:v>
                </c:pt>
                <c:pt idx="97">
                  <c:v>1.3412698412698412</c:v>
                </c:pt>
                <c:pt idx="98">
                  <c:v>1.3063492063492064</c:v>
                </c:pt>
                <c:pt idx="99">
                  <c:v>1.3174603174603177</c:v>
                </c:pt>
                <c:pt idx="100">
                  <c:v>1.3238095238095238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CB-43C3-BA2D-0F48DA4EA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172143"/>
        <c:axId val="328171311"/>
      </c:lineChart>
      <c:catAx>
        <c:axId val="3281721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8171311"/>
        <c:crosses val="autoZero"/>
        <c:auto val="1"/>
        <c:lblAlgn val="ctr"/>
        <c:lblOffset val="100"/>
        <c:noMultiLvlLbl val="0"/>
      </c:catAx>
      <c:valAx>
        <c:axId val="32817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.000_-;\-* #,##0.00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8172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C63AC-B7F0-45B7-921B-37F69064F979}" type="datetimeFigureOut">
              <a:rPr lang="pt-BR" smtClean="0"/>
              <a:pPr/>
              <a:t>16/12/2016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BA9FB-581A-4F4D-BBB8-667BAAC88F8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505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7DF84-01DA-4DD7-B790-8E3DD68F983A}" type="datetimeFigureOut">
              <a:rPr lang="pt-BR" smtClean="0"/>
              <a:pPr/>
              <a:t>16/12/2016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23B31-439B-42A7-A3FF-92E3EE1463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65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33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11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37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942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01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55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05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9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1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9DEA-6433-4493-B9C4-3E0AC755F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3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84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Microsoft Ignite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12/16/2016 8:46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97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baseline="0" dirty="0">
              <a:solidFill>
                <a:srgbClr val="D2D2D2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1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3B31-439B-42A7-A3FF-92E3EE146313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98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3409950"/>
            <a:ext cx="8153400" cy="514351"/>
          </a:xfrm>
        </p:spPr>
        <p:txBody>
          <a:bodyPr/>
          <a:lstStyle>
            <a:lvl1pPr algn="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076700"/>
            <a:ext cx="7543800" cy="47625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C438-846E-47BA-8963-5C0D15B59141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1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FDD8-821D-412E-B927-ED48BDBEA418}" type="datetime1">
              <a:rPr lang="en-US" smtClean="0"/>
              <a:t>12/16/2016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40ED-95A2-465F-93BF-4D35B43AE7CD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F260-1A91-4E82-95C3-2CBC194F9D89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68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209551"/>
            <a:ext cx="8686800" cy="43850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CAFC-9AFC-41AC-8D93-55B969073B0F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2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117214" y="1714501"/>
            <a:ext cx="5502788" cy="178578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 defTabSz="685898"/>
            <a:endParaRPr lang="en-US" sz="1425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1" y="2111693"/>
            <a:ext cx="5120639" cy="893331"/>
          </a:xfrm>
        </p:spPr>
        <p:txBody>
          <a:bodyPr anchor="ctr"/>
          <a:lstStyle>
            <a:lvl1pPr>
              <a:defRPr sz="32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6387" y="1714501"/>
            <a:ext cx="2133600" cy="17857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761"/>
            <a:endParaRPr lang="en-US" sz="18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2401" y="2088525"/>
            <a:ext cx="1853564" cy="96949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675"/>
              </a:spcAft>
              <a:buNone/>
              <a:defRPr sz="3000" spc="-1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70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3615068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D947-74E0-489C-A79B-3A61E1126300}" type="datetimeFigureOut">
              <a:rPr lang="pt-BR" smtClean="0"/>
              <a:t>16/12/2016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9496-04BE-4FF2-8BBE-98FA6806BF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53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BE46-5BD7-4813-88C3-ADCD0D286F8F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152400" y="209550"/>
            <a:ext cx="2590800" cy="480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209550"/>
            <a:ext cx="8686800" cy="43850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CAFC-9AFC-41AC-8D93-55B969073B0F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87687" y="3305176"/>
            <a:ext cx="5903913" cy="1021556"/>
          </a:xfrm>
        </p:spPr>
        <p:txBody>
          <a:bodyPr anchor="t"/>
          <a:lstStyle>
            <a:lvl1pPr algn="l">
              <a:defRPr sz="3600" b="1" cap="all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87687" y="2180035"/>
            <a:ext cx="5903913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2EC5F-E124-4BB9-AE6E-418582AF5C33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950192" y="209550"/>
            <a:ext cx="3012744" cy="43850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19800" y="209550"/>
            <a:ext cx="3012744" cy="43850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4658-FAFF-4074-8A27-D84BD201D1AD}" type="datetime1">
              <a:rPr lang="en-US" smtClean="0"/>
              <a:t>12/16/2016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A275-B0E7-42B5-9397-376518ABCD95}" type="datetime1">
              <a:rPr lang="en-US" smtClean="0"/>
              <a:t>12/16/2016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42FE-8C95-40A8-8A9F-B96011B379AA}" type="datetime1">
              <a:rPr lang="en-US" smtClean="0"/>
              <a:t>12/16/2016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2ACD-D462-4EA8-A38B-7D33571106A3}" type="datetime1">
              <a:rPr lang="en-US" smtClean="0"/>
              <a:t>12/16/2016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F2505-89FD-46E0-8B5A-33D9AD80A218}" type="datetime1">
              <a:rPr lang="en-US" smtClean="0"/>
              <a:t>12/16/2016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400" y="209550"/>
            <a:ext cx="2667000" cy="480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971800" y="209550"/>
            <a:ext cx="5943600" cy="4385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40B1C-F9F9-483C-BFF1-F875FA3127B7}" type="datetime1">
              <a:rPr lang="en-US" smtClean="0"/>
              <a:t>12/16/2016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9894B-4826-4C3F-B05D-9341DF9F93F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Segoe U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suals" TargetMode="External"/><Relationship Id="rId2" Type="http://schemas.openxmlformats.org/officeDocument/2006/relationships/hyperlink" Target="https://powerbi.microsoft.com/pt-br/suppo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dn.microsoft.com/pt-br/library/ee634396.aspx" TargetMode="External"/><Relationship Id="rId4" Type="http://schemas.openxmlformats.org/officeDocument/2006/relationships/hyperlink" Target="http://community.powerbi.com/t5/Data-Stories-Gallery/bd-p/DataStoriesGallery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bone.com/colorblind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lourlovers.com/palettes/" TargetMode="External"/><Relationship Id="rId5" Type="http://schemas.openxmlformats.org/officeDocument/2006/relationships/hyperlink" Target="http://colorschemedesigner.com/" TargetMode="External"/><Relationship Id="rId4" Type="http://schemas.openxmlformats.org/officeDocument/2006/relationships/hyperlink" Target="http://www.iamcal.com/toys/color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e9Lw_nlFQU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97506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2574470"/>
            <a:ext cx="3627330" cy="3400596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94565" y="2495227"/>
            <a:ext cx="2638200" cy="13715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1" dirty="0">
                <a:solidFill>
                  <a:srgbClr val="231F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Dentro do Power BI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90950"/>
            <a:ext cx="1371600" cy="12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228600" y="926224"/>
            <a:ext cx="8686800" cy="94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É uma representação lógica do relacionamento entre várias tabelas utilizadas em sistema, formando um todo organizado e facilitando o acesso à esses dados.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240088" y="3305175"/>
            <a:ext cx="5903912" cy="1022350"/>
          </a:xfrm>
        </p:spPr>
        <p:txBody>
          <a:bodyPr/>
          <a:lstStyle/>
          <a:p>
            <a:r>
              <a:rPr lang="pt-BR" dirty="0"/>
              <a:t>Modelos de dados</a:t>
            </a:r>
          </a:p>
        </p:txBody>
      </p:sp>
      <p:sp>
        <p:nvSpPr>
          <p:cNvPr id="5" name="Fluxograma: Armazenamento interno 4"/>
          <p:cNvSpPr/>
          <p:nvPr/>
        </p:nvSpPr>
        <p:spPr>
          <a:xfrm>
            <a:off x="3137338" y="2136228"/>
            <a:ext cx="1631732" cy="890752"/>
          </a:xfrm>
          <a:prstGeom prst="flowChartInternalStorag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350" dirty="0"/>
              <a:t>Pedidos</a:t>
            </a:r>
          </a:p>
        </p:txBody>
      </p:sp>
      <p:sp>
        <p:nvSpPr>
          <p:cNvPr id="6" name="Fluxograma: Armazenamento interno 5"/>
          <p:cNvSpPr/>
          <p:nvPr/>
        </p:nvSpPr>
        <p:spPr>
          <a:xfrm>
            <a:off x="717331" y="2136227"/>
            <a:ext cx="1631732" cy="890752"/>
          </a:xfrm>
          <a:prstGeom prst="flowChartInternalStorag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350" dirty="0"/>
              <a:t>Clientes</a:t>
            </a:r>
          </a:p>
        </p:txBody>
      </p:sp>
      <p:sp>
        <p:nvSpPr>
          <p:cNvPr id="7" name="Fluxograma: Armazenamento interno 6"/>
          <p:cNvSpPr/>
          <p:nvPr/>
        </p:nvSpPr>
        <p:spPr>
          <a:xfrm>
            <a:off x="6553200" y="3698190"/>
            <a:ext cx="1631732" cy="890752"/>
          </a:xfrm>
          <a:prstGeom prst="flowChartInternalStorag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350" dirty="0"/>
              <a:t>Produtos</a:t>
            </a:r>
          </a:p>
        </p:txBody>
      </p:sp>
      <p:sp>
        <p:nvSpPr>
          <p:cNvPr id="8" name="Fluxograma: Armazenamento interno 7"/>
          <p:cNvSpPr/>
          <p:nvPr/>
        </p:nvSpPr>
        <p:spPr>
          <a:xfrm>
            <a:off x="3675334" y="3697013"/>
            <a:ext cx="1631732" cy="890752"/>
          </a:xfrm>
          <a:prstGeom prst="flowChartInternalStorag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350" dirty="0"/>
              <a:t>Itens de Pedidos</a:t>
            </a:r>
          </a:p>
        </p:txBody>
      </p:sp>
      <p:sp>
        <p:nvSpPr>
          <p:cNvPr id="9" name="Fluxograma: Armazenamento interno 8"/>
          <p:cNvSpPr/>
          <p:nvPr/>
        </p:nvSpPr>
        <p:spPr>
          <a:xfrm>
            <a:off x="717329" y="3791607"/>
            <a:ext cx="1631732" cy="890752"/>
          </a:xfrm>
          <a:prstGeom prst="flowChartInternalStorag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350" dirty="0"/>
              <a:t>Contatos</a:t>
            </a:r>
          </a:p>
        </p:txBody>
      </p:sp>
      <p:cxnSp>
        <p:nvCxnSpPr>
          <p:cNvPr id="11" name="Conector angulado 10"/>
          <p:cNvCxnSpPr>
            <a:stCxn id="6" idx="3"/>
            <a:endCxn id="5" idx="1"/>
          </p:cNvCxnSpPr>
          <p:nvPr/>
        </p:nvCxnSpPr>
        <p:spPr>
          <a:xfrm>
            <a:off x="2349062" y="2581603"/>
            <a:ext cx="78827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do 12"/>
          <p:cNvCxnSpPr>
            <a:stCxn id="8" idx="3"/>
            <a:endCxn id="7" idx="1"/>
          </p:cNvCxnSpPr>
          <p:nvPr/>
        </p:nvCxnSpPr>
        <p:spPr>
          <a:xfrm>
            <a:off x="5307066" y="4142389"/>
            <a:ext cx="1246134" cy="11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do 14"/>
          <p:cNvCxnSpPr>
            <a:stCxn id="5" idx="2"/>
            <a:endCxn id="8" idx="0"/>
          </p:cNvCxnSpPr>
          <p:nvPr/>
        </p:nvCxnSpPr>
        <p:spPr>
          <a:xfrm rot="16200000" flipH="1">
            <a:off x="3887185" y="3092997"/>
            <a:ext cx="670034" cy="5379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6" idx="2"/>
            <a:endCxn id="9" idx="0"/>
          </p:cNvCxnSpPr>
          <p:nvPr/>
        </p:nvCxnSpPr>
        <p:spPr>
          <a:xfrm rot="5400000">
            <a:off x="1150882" y="3409291"/>
            <a:ext cx="764628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0" y="-16119"/>
            <a:ext cx="9144000" cy="11400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Modelos de dados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6096000" cy="4648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400" dirty="0"/>
              <a:t>Incluir um campo no modelo de dados que contenha o ID do usuário;</a:t>
            </a:r>
            <a:br>
              <a:rPr lang="pt-BR" sz="1400" dirty="0"/>
            </a:br>
            <a:r>
              <a:rPr lang="pt-BR" sz="1400" dirty="0"/>
              <a:t>este campo deve estar relacionado no modelo;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Crie a regra de Segurança no Power BI Desktop;</a:t>
            </a:r>
            <a:br>
              <a:rPr lang="pt-BR" sz="1400" dirty="0"/>
            </a:br>
            <a:r>
              <a:rPr lang="pt-BR" sz="1400" i="1" dirty="0"/>
              <a:t>Modelagem -&gt; Gerenciar Funções;</a:t>
            </a:r>
            <a:br>
              <a:rPr lang="pt-BR" sz="1400" dirty="0"/>
            </a:br>
            <a:r>
              <a:rPr lang="pt-BR" sz="1400" dirty="0"/>
              <a:t>Crie uma fórmula DAX relacionando o campo com o usuário ao </a:t>
            </a:r>
            <a:r>
              <a:rPr lang="pt-BR" sz="1400" dirty="0" err="1"/>
              <a:t>username</a:t>
            </a:r>
            <a:r>
              <a:rPr lang="pt-BR" sz="1400" dirty="0"/>
              <a:t>()</a:t>
            </a:r>
            <a:br>
              <a:rPr lang="pt-BR" sz="1400" dirty="0"/>
            </a:br>
            <a:r>
              <a:rPr lang="pt-BR" sz="1400" dirty="0"/>
              <a:t>Outros filtros podem ser considerados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Crie um grupo privado no Serviço do </a:t>
            </a:r>
            <a:r>
              <a:rPr lang="pt-BR" sz="1400" dirty="0" err="1"/>
              <a:t>power</a:t>
            </a:r>
            <a:r>
              <a:rPr lang="pt-BR" sz="1400" dirty="0"/>
              <a:t> BI, onde os membros só podem exibir o conteúdo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Adicione os membros do grupo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Publique a Aplicação do desktop no grupo criado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Acesse com o usuário administrador a aplicação, em segurança adicione os membros ao grupo criado no Desktop.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 dirty="0"/>
              <a:t>No grupo de segurança você pode testar a regra criada.</a:t>
            </a:r>
            <a:endParaRPr lang="pt-BR" sz="1800" i="1" dirty="0"/>
          </a:p>
          <a:p>
            <a:pPr marL="0" indent="0">
              <a:buNone/>
            </a:pPr>
            <a:endParaRPr lang="pt-BR" sz="1800" i="1" dirty="0"/>
          </a:p>
          <a:p>
            <a:pPr marL="0" indent="0">
              <a:buNone/>
            </a:pPr>
            <a:endParaRPr lang="pt-BR" sz="1800" i="1" dirty="0"/>
          </a:p>
          <a:p>
            <a:pPr marL="0" indent="0">
              <a:buNone/>
            </a:pPr>
            <a:r>
              <a:rPr lang="pt-BR" sz="1600" b="1" i="1" dirty="0"/>
              <a:t>Nota – A função </a:t>
            </a:r>
            <a:r>
              <a:rPr lang="pt-BR" sz="1600" b="1" i="1" dirty="0" err="1"/>
              <a:t>username</a:t>
            </a:r>
            <a:r>
              <a:rPr lang="pt-BR" sz="1600" b="1" i="1" dirty="0"/>
              <a:t>() retorna resultados diferentes no desktop e no PBI Service.</a:t>
            </a:r>
            <a:endParaRPr lang="pt-BR" sz="18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Gerenciar Funções</a:t>
            </a:r>
          </a:p>
        </p:txBody>
      </p:sp>
    </p:spTree>
    <p:extLst>
      <p:ext uri="{BB962C8B-B14F-4D97-AF65-F5344CB8AC3E}">
        <p14:creationId xmlns:p14="http://schemas.microsoft.com/office/powerpoint/2010/main" val="21640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438150"/>
            <a:ext cx="7377935" cy="438467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529980"/>
            <a:ext cx="6858000" cy="4536338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Retângulo Arredondado 4"/>
          <p:cNvSpPr/>
          <p:nvPr/>
        </p:nvSpPr>
        <p:spPr>
          <a:xfrm>
            <a:off x="609600" y="2114550"/>
            <a:ext cx="2057400" cy="6201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3807342" y="4552950"/>
            <a:ext cx="4117458" cy="380999"/>
          </a:xfrm>
          <a:prstGeom prst="roundRect">
            <a:avLst>
              <a:gd name="adj" fmla="val 1053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807342" y="3105150"/>
            <a:ext cx="4117458" cy="609600"/>
          </a:xfrm>
          <a:prstGeom prst="roundRect">
            <a:avLst>
              <a:gd name="adj" fmla="val 1053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5715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Crie um grupo privado onde os membros só podem exibir o conteúdo, adicione os usuários. </a:t>
            </a:r>
          </a:p>
        </p:txBody>
      </p:sp>
    </p:spTree>
    <p:extLst>
      <p:ext uri="{BB962C8B-B14F-4D97-AF65-F5344CB8AC3E}">
        <p14:creationId xmlns:p14="http://schemas.microsoft.com/office/powerpoint/2010/main" val="21349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529980"/>
            <a:ext cx="6858000" cy="4536338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Retângulo Arredondado 4"/>
          <p:cNvSpPr/>
          <p:nvPr/>
        </p:nvSpPr>
        <p:spPr>
          <a:xfrm>
            <a:off x="609600" y="2114550"/>
            <a:ext cx="2057400" cy="6201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3807342" y="4552950"/>
            <a:ext cx="4117458" cy="380999"/>
          </a:xfrm>
          <a:prstGeom prst="roundRect">
            <a:avLst>
              <a:gd name="adj" fmla="val 1053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807342" y="3105150"/>
            <a:ext cx="4117458" cy="609600"/>
          </a:xfrm>
          <a:prstGeom prst="roundRect">
            <a:avLst>
              <a:gd name="adj" fmla="val 1053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5715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Crie um grupo privado onde os membros só podem exibir o conteúdo, adicione os usuários. </a:t>
            </a:r>
          </a:p>
        </p:txBody>
      </p:sp>
    </p:spTree>
    <p:extLst>
      <p:ext uri="{BB962C8B-B14F-4D97-AF65-F5344CB8AC3E}">
        <p14:creationId xmlns:p14="http://schemas.microsoft.com/office/powerpoint/2010/main" val="13585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76200" y="0"/>
            <a:ext cx="88392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Em conjunto de dados - &gt; Segurança, adicione os usuários ao grupo de segurança criado no desktop.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8119"/>
            <a:ext cx="2416245" cy="33486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583" y="1128118"/>
            <a:ext cx="6071528" cy="2788863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V="1">
            <a:off x="1752600" y="2343150"/>
            <a:ext cx="2971800" cy="205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Gateway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66502176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5" name="Picture 4" descr="http://www.poweredsolutions.co/wp-content/uploads/2015/07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13" y="201634"/>
            <a:ext cx="2410725" cy="1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0" y="3170827"/>
            <a:ext cx="2500763" cy="1168949"/>
          </a:xfrm>
          <a:prstGeom prst="rect">
            <a:avLst/>
          </a:prstGeom>
        </p:spPr>
      </p:pic>
      <p:cxnSp>
        <p:nvCxnSpPr>
          <p:cNvPr id="8" name="Conector de Seta Reta 7"/>
          <p:cNvCxnSpPr>
            <a:stCxn id="5" idx="1"/>
          </p:cNvCxnSpPr>
          <p:nvPr/>
        </p:nvCxnSpPr>
        <p:spPr>
          <a:xfrm flipH="1">
            <a:off x="1157354" y="849046"/>
            <a:ext cx="2429259" cy="164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ttp://images.techhive.com/images/article/2015/08/excel-2016-mac-icon-100610905-galle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0" y="1761024"/>
            <a:ext cx="824364" cy="5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23"/>
          <p:cNvSpPr>
            <a:spLocks noEditPoints="1"/>
          </p:cNvSpPr>
          <p:nvPr/>
        </p:nvSpPr>
        <p:spPr bwMode="black">
          <a:xfrm>
            <a:off x="562448" y="3217071"/>
            <a:ext cx="369494" cy="38273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0498" tIns="30249" rIns="60498" bIns="30249" numCol="1" anchor="t" anchorCtr="0" compatLnSpc="1">
            <a:prstTxWarp prst="textNoShape">
              <a:avLst/>
            </a:prstTxWarp>
          </a:bodyPr>
          <a:lstStyle/>
          <a:p>
            <a:pPr defTabSz="685512">
              <a:lnSpc>
                <a:spcPct val="90000"/>
              </a:lnSpc>
              <a:defRPr/>
            </a:pPr>
            <a:endParaRPr lang="en-US" sz="1175" kern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1" name="Can 255"/>
          <p:cNvSpPr/>
          <p:nvPr/>
        </p:nvSpPr>
        <p:spPr>
          <a:xfrm>
            <a:off x="576004" y="2499738"/>
            <a:ext cx="342383" cy="392648"/>
          </a:xfrm>
          <a:prstGeom prst="can">
            <a:avLst/>
          </a:prstGeom>
          <a:solidFill>
            <a:schemeClr val="tx1"/>
          </a:solidFill>
          <a:ln w="19050" cap="flat" cmpd="sng" algn="ctr">
            <a:solidFill>
              <a:srgbClr val="E3E3E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537">
              <a:lnSpc>
                <a:spcPct val="90000"/>
              </a:lnSpc>
              <a:defRPr/>
            </a:pPr>
            <a:endParaRPr lang="en-US" sz="1350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 Light" panose="020B0502040204020203" pitchFamily="34" charset="0"/>
            </a:endParaRPr>
          </a:p>
        </p:txBody>
      </p:sp>
      <p:sp>
        <p:nvSpPr>
          <p:cNvPr id="12" name="Seta para a Esquerda e para a Direita 10"/>
          <p:cNvSpPr/>
          <p:nvPr/>
        </p:nvSpPr>
        <p:spPr>
          <a:xfrm>
            <a:off x="2098980" y="2568702"/>
            <a:ext cx="1101419" cy="28502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961974" y="2853730"/>
            <a:ext cx="122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Gateway</a:t>
            </a:r>
          </a:p>
        </p:txBody>
      </p:sp>
      <p:cxnSp>
        <p:nvCxnSpPr>
          <p:cNvPr id="14" name="Conector de Seta Reta 13"/>
          <p:cNvCxnSpPr>
            <a:stCxn id="6" idx="1"/>
            <a:endCxn id="12" idx="7"/>
          </p:cNvCxnSpPr>
          <p:nvPr/>
        </p:nvCxnSpPr>
        <p:spPr>
          <a:xfrm flipH="1" flipV="1">
            <a:off x="3200399" y="2711216"/>
            <a:ext cx="1704991" cy="104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1121506" y="2711216"/>
            <a:ext cx="826912" cy="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7755607" y="3466527"/>
            <a:ext cx="11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Serviço Power BI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155772" y="525879"/>
            <a:ext cx="11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Power BI Desktop</a:t>
            </a:r>
          </a:p>
        </p:txBody>
      </p:sp>
      <p:sp>
        <p:nvSpPr>
          <p:cNvPr id="47" name="Texto Explicativo: Linha 46"/>
          <p:cNvSpPr/>
          <p:nvPr/>
        </p:nvSpPr>
        <p:spPr>
          <a:xfrm>
            <a:off x="1600200" y="274005"/>
            <a:ext cx="1447800" cy="533400"/>
          </a:xfrm>
          <a:prstGeom prst="borderCallout1">
            <a:avLst>
              <a:gd name="adj1" fmla="val 119747"/>
              <a:gd name="adj2" fmla="val 47481"/>
              <a:gd name="adj3" fmla="val 209510"/>
              <a:gd name="adj4" fmla="val 625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Caminhos Absolutos</a:t>
            </a:r>
          </a:p>
        </p:txBody>
      </p:sp>
      <p:pic>
        <p:nvPicPr>
          <p:cNvPr id="50" name="Imagem 49" descr="Log in | Sign Up Upload Clipar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217071"/>
            <a:ext cx="1490127" cy="936476"/>
          </a:xfrm>
          <a:prstGeom prst="rect">
            <a:avLst/>
          </a:prstGeom>
        </p:spPr>
      </p:pic>
      <p:pic>
        <p:nvPicPr>
          <p:cNvPr id="51" name="Imagem 50" descr="desktop icon by yyk@mail.ru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45" y="376964"/>
            <a:ext cx="1239862" cy="1119493"/>
          </a:xfrm>
          <a:prstGeom prst="rect">
            <a:avLst/>
          </a:prstGeom>
        </p:spPr>
      </p:pic>
      <p:pic>
        <p:nvPicPr>
          <p:cNvPr id="53" name="Imagem 52" descr="tags server user interface servers network diagram layout rack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2" y="297386"/>
            <a:ext cx="772182" cy="1319144"/>
          </a:xfrm>
          <a:prstGeom prst="rect">
            <a:avLst/>
          </a:prstGeom>
        </p:spPr>
      </p:pic>
      <p:pic>
        <p:nvPicPr>
          <p:cNvPr id="56" name="Imagem 55" descr="tags server user interface servers network diagram layout rack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56" y="3232015"/>
            <a:ext cx="545668" cy="932183"/>
          </a:xfrm>
          <a:prstGeom prst="rect">
            <a:avLst/>
          </a:prstGeom>
        </p:spPr>
      </p:pic>
      <p:sp>
        <p:nvSpPr>
          <p:cNvPr id="59" name="Seta: para a Direita Listrada 58"/>
          <p:cNvSpPr/>
          <p:nvPr/>
        </p:nvSpPr>
        <p:spPr>
          <a:xfrm rot="5400000">
            <a:off x="5493375" y="2034598"/>
            <a:ext cx="672685" cy="641475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24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  <p:bldP spid="47" grpId="0" animBg="1"/>
      <p:bldP spid="5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Final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</p:spTree>
    <p:extLst>
      <p:ext uri="{BB962C8B-B14F-4D97-AF65-F5344CB8AC3E}">
        <p14:creationId xmlns:p14="http://schemas.microsoft.com/office/powerpoint/2010/main" val="214838650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Suporte, documentação, guias, comunidade, Ideias...</a:t>
            </a:r>
            <a:br>
              <a:rPr lang="pt-BR" dirty="0"/>
            </a:br>
            <a:r>
              <a:rPr lang="pt-BR" sz="1500" dirty="0">
                <a:hlinkClick r:id="rId2"/>
              </a:rPr>
              <a:t>https://powerbi.microsoft.com/pt-br/support/</a:t>
            </a:r>
            <a:endParaRPr lang="pt-BR" dirty="0"/>
          </a:p>
          <a:p>
            <a:r>
              <a:rPr lang="pt-BR" dirty="0"/>
              <a:t>Visuais</a:t>
            </a:r>
            <a:br>
              <a:rPr lang="pt-BR" dirty="0"/>
            </a:br>
            <a:r>
              <a:rPr lang="pt-BR" sz="1400" dirty="0">
                <a:hlinkClick r:id="rId3"/>
              </a:rPr>
              <a:t>https://app.powerbi.com/visuals</a:t>
            </a:r>
            <a:endParaRPr lang="pt-BR" sz="1400" dirty="0"/>
          </a:p>
          <a:p>
            <a:r>
              <a:rPr lang="pt-BR" dirty="0"/>
              <a:t>Data </a:t>
            </a:r>
            <a:r>
              <a:rPr lang="pt-BR" dirty="0" err="1"/>
              <a:t>Stories</a:t>
            </a:r>
            <a:br>
              <a:rPr lang="pt-BR" sz="1400" dirty="0"/>
            </a:br>
            <a:r>
              <a:rPr lang="pt-BR" sz="1400" dirty="0">
                <a:hlinkClick r:id="rId4"/>
              </a:rPr>
              <a:t>http://community.powerbi.com/t5/Data-Stories-Gallery/bd-p/DataStoriesGallery</a:t>
            </a:r>
            <a:endParaRPr lang="pt-BR" sz="1400" dirty="0"/>
          </a:p>
          <a:p>
            <a:r>
              <a:rPr lang="pt-BR" dirty="0"/>
              <a:t>Biblioteca DAX</a:t>
            </a:r>
            <a:br>
              <a:rPr lang="pt-BR" dirty="0"/>
            </a:br>
            <a:r>
              <a:rPr lang="pt-BR" sz="1400" u="sng" dirty="0">
                <a:hlinkClick r:id="rId5"/>
              </a:rPr>
              <a:t>https://msdn.microsoft.com/pt-br/library/ee634396.aspx</a:t>
            </a: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8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4250"/>
          <a:stretch/>
        </p:blipFill>
        <p:spPr>
          <a:xfrm>
            <a:off x="2690650" y="338885"/>
            <a:ext cx="3026972" cy="90809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99600" y="1289713"/>
            <a:ext cx="297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PFDiplomatSansW00-Medium" panose="020B0603000000020004" pitchFamily="34" charset="0"/>
              </a:rPr>
              <a:t>Fale com a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99500" y="38669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latin typeface="PFDiplomatSansW00-Medium" panose="020B0603000000020004" pitchFamily="34" charset="0"/>
              </a:rPr>
              <a:t>Telefone: 11 24786910</a:t>
            </a:r>
          </a:p>
          <a:p>
            <a:pPr algn="ctr"/>
            <a:r>
              <a:rPr lang="pt-BR" dirty="0">
                <a:latin typeface="PFDiplomatSansW00-Medium" panose="020B0603000000020004" pitchFamily="34" charset="0"/>
              </a:rPr>
              <a:t>E-mail: </a:t>
            </a:r>
            <a:r>
              <a:rPr lang="pt-BR" dirty="0">
                <a:solidFill>
                  <a:srgbClr val="333333"/>
                </a:solidFill>
                <a:latin typeface="PFDiplomatSansW00-Medium" panose="020B0603000000020004" pitchFamily="34" charset="0"/>
              </a:rPr>
              <a:t>contato@trinityrs.com.br</a:t>
            </a:r>
          </a:p>
          <a:p>
            <a:pPr algn="ctr"/>
            <a:r>
              <a:rPr lang="pt-BR" dirty="0">
                <a:latin typeface="PFDiplomatSansW00-Medium" panose="020B0603000000020004" pitchFamily="34" charset="0"/>
              </a:rPr>
              <a:t>Site: www.trinityrs.com.br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0" y="1917224"/>
            <a:ext cx="2133600" cy="190696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42100" y="209550"/>
            <a:ext cx="4114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829866" y="209550"/>
            <a:ext cx="4114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8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20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20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sters.com.br/wp-content/uploads/2013/01/Figura1_ModeloGra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275"/>
            <a:ext cx="5755974" cy="51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0" y="209550"/>
            <a:ext cx="2667000" cy="4800600"/>
          </a:xfrm>
        </p:spPr>
        <p:txBody>
          <a:bodyPr/>
          <a:lstStyle/>
          <a:p>
            <a:r>
              <a:rPr lang="pt-BR" dirty="0"/>
              <a:t>Exemplo de 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41621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623073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/>
              <a:t>Dimensões:</a:t>
            </a:r>
            <a:r>
              <a:rPr lang="pt-BR" dirty="0"/>
              <a:t> são as formas em que os gestores querem analisar o negócio, elas dão significado aos números através de quebras e agregações.</a:t>
            </a:r>
          </a:p>
          <a:p>
            <a:pPr lvl="1"/>
            <a:r>
              <a:rPr lang="pt-BR" dirty="0" err="1"/>
              <a:t>Ex</a:t>
            </a:r>
            <a:r>
              <a:rPr lang="pt-BR" dirty="0"/>
              <a:t>: Cliente, Vendedor, Equipe, produto, origem, etc.</a:t>
            </a:r>
          </a:p>
          <a:p>
            <a:endParaRPr lang="pt-BR" dirty="0"/>
          </a:p>
          <a:p>
            <a:r>
              <a:rPr lang="pt-BR" b="1" dirty="0"/>
              <a:t>Medidas: </a:t>
            </a:r>
            <a:r>
              <a:rPr lang="pt-BR" dirty="0"/>
              <a:t>são dados que fazem sentido ser medidos e agregados através de contagens, somas, médias, máximo, mínimo, etc. </a:t>
            </a:r>
          </a:p>
          <a:p>
            <a:pPr lvl="1"/>
            <a:r>
              <a:rPr lang="pt-BR" dirty="0"/>
              <a:t>Exemplos: </a:t>
            </a:r>
          </a:p>
          <a:p>
            <a:pPr lvl="1"/>
            <a:r>
              <a:rPr lang="pt-BR" dirty="0"/>
              <a:t>	Contagem de pedidos por Vendedor ou cliente</a:t>
            </a:r>
          </a:p>
          <a:p>
            <a:pPr lvl="1"/>
            <a:r>
              <a:rPr lang="pt-BR" dirty="0"/>
              <a:t>	Vendas por cliente ou período</a:t>
            </a:r>
          </a:p>
          <a:p>
            <a:pPr lvl="1"/>
            <a:r>
              <a:rPr lang="pt-BR" dirty="0"/>
              <a:t>	Margem de vendas por cliente ou equipe</a:t>
            </a:r>
          </a:p>
          <a:p>
            <a:pPr lvl="1"/>
            <a:r>
              <a:rPr lang="pt-BR" dirty="0"/>
              <a:t>	Desconto máximo </a:t>
            </a:r>
          </a:p>
          <a:p>
            <a:pPr lvl="1"/>
            <a:endParaRPr lang="pt-BR" dirty="0"/>
          </a:p>
          <a:p>
            <a:pPr lvl="1"/>
            <a:endParaRPr lang="pt-BR" b="1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240088" y="3305175"/>
            <a:ext cx="5903912" cy="1022350"/>
          </a:xfrm>
        </p:spPr>
        <p:txBody>
          <a:bodyPr/>
          <a:lstStyle/>
          <a:p>
            <a:r>
              <a:rPr lang="pt-BR" dirty="0"/>
              <a:t>Dimensões e Medidas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067800" cy="11400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Dimensões e Medidas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572000" y="0"/>
            <a:ext cx="4582246" cy="5143500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059089" y="1885950"/>
            <a:ext cx="3628800" cy="13715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1" dirty="0">
                <a:solidFill>
                  <a:srgbClr val="231F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24" y="514350"/>
            <a:ext cx="3627330" cy="9917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/>
          <a:stretch/>
        </p:blipFill>
        <p:spPr>
          <a:xfrm>
            <a:off x="-28641" y="0"/>
            <a:ext cx="4600641" cy="514350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89" y="3637408"/>
            <a:ext cx="1371600" cy="12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“Uma coleção de serviços, aplicativos e conectores que transformam suas fontes de dados em conjuntos organizados, visualmente atrativos e interativos</a:t>
            </a:r>
            <a:br>
              <a:rPr lang="pt-BR" dirty="0"/>
            </a:br>
            <a:r>
              <a:rPr lang="pt-BR" dirty="0"/>
              <a:t>O </a:t>
            </a:r>
            <a:r>
              <a:rPr lang="pt-BR" dirty="0" err="1"/>
              <a:t>power</a:t>
            </a:r>
            <a:r>
              <a:rPr lang="pt-BR" dirty="0"/>
              <a:t> BI pode ser simples e rápido para uma análise sob demanda, mas também pode ser robusto e corporativo para projetos complexos”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Power BI</a:t>
            </a:r>
          </a:p>
        </p:txBody>
      </p:sp>
    </p:spTree>
    <p:extLst>
      <p:ext uri="{BB962C8B-B14F-4D97-AF65-F5344CB8AC3E}">
        <p14:creationId xmlns:p14="http://schemas.microsoft.com/office/powerpoint/2010/main" val="29103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69" y="-24445"/>
            <a:ext cx="8915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latin typeface="+mj-lt"/>
              </a:rPr>
              <a:t>A Evolução das ferramentas de BI</a:t>
            </a:r>
            <a:endParaRPr lang="pt-BR" sz="27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Flowchart: Document 3"/>
          <p:cNvSpPr/>
          <p:nvPr/>
        </p:nvSpPr>
        <p:spPr bwMode="auto">
          <a:xfrm flipH="1" flipV="1">
            <a:off x="0" y="1086638"/>
            <a:ext cx="9144000" cy="438723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owchart: Document 3"/>
          <p:cNvSpPr/>
          <p:nvPr/>
        </p:nvSpPr>
        <p:spPr bwMode="auto">
          <a:xfrm flipH="1" flipV="1">
            <a:off x="0" y="2224176"/>
            <a:ext cx="9144000" cy="316062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Document 3"/>
          <p:cNvSpPr/>
          <p:nvPr/>
        </p:nvSpPr>
        <p:spPr bwMode="auto">
          <a:xfrm flipH="1" flipV="1">
            <a:off x="0" y="3242429"/>
            <a:ext cx="9144000" cy="206435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92586" y="1196479"/>
            <a:ext cx="2185916" cy="655355"/>
            <a:chOff x="9130727" y="1677837"/>
            <a:chExt cx="2914554" cy="873806"/>
          </a:xfrm>
          <a:solidFill>
            <a:srgbClr val="EDC30D"/>
          </a:solidFill>
        </p:grpSpPr>
        <p:sp>
          <p:nvSpPr>
            <p:cNvPr id="16" name="Freeform 13"/>
            <p:cNvSpPr>
              <a:spLocks noChangeAspect="1" noEditPoints="1"/>
            </p:cNvSpPr>
            <p:nvPr/>
          </p:nvSpPr>
          <p:spPr bwMode="auto">
            <a:xfrm>
              <a:off x="11387797" y="1748186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algn="ctr" defTabSz="685669"/>
              <a:endParaRPr lang="en-US" sz="1350" dirty="0">
                <a:solidFill>
                  <a:srgbClr val="505050"/>
                </a:solidFill>
              </a:endParaRPr>
            </a:p>
          </p:txBody>
        </p:sp>
        <p:sp>
          <p:nvSpPr>
            <p:cNvPr id="17" name="Freeform 25"/>
            <p:cNvSpPr>
              <a:spLocks noChangeAspect="1" noEditPoints="1"/>
            </p:cNvSpPr>
            <p:nvPr/>
          </p:nvSpPr>
          <p:spPr bwMode="auto">
            <a:xfrm>
              <a:off x="10640907" y="1677837"/>
              <a:ext cx="637477" cy="685800"/>
            </a:xfrm>
            <a:custGeom>
              <a:avLst/>
              <a:gdLst>
                <a:gd name="T0" fmla="*/ 106 w 287"/>
                <a:gd name="T1" fmla="*/ 17 h 309"/>
                <a:gd name="T2" fmla="*/ 147 w 287"/>
                <a:gd name="T3" fmla="*/ 115 h 309"/>
                <a:gd name="T4" fmla="*/ 107 w 287"/>
                <a:gd name="T5" fmla="*/ 99 h 309"/>
                <a:gd name="T6" fmla="*/ 195 w 287"/>
                <a:gd name="T7" fmla="*/ 238 h 309"/>
                <a:gd name="T8" fmla="*/ 207 w 287"/>
                <a:gd name="T9" fmla="*/ 218 h 309"/>
                <a:gd name="T10" fmla="*/ 226 w 287"/>
                <a:gd name="T11" fmla="*/ 216 h 309"/>
                <a:gd name="T12" fmla="*/ 243 w 287"/>
                <a:gd name="T13" fmla="*/ 180 h 309"/>
                <a:gd name="T14" fmla="*/ 241 w 287"/>
                <a:gd name="T15" fmla="*/ 177 h 309"/>
                <a:gd name="T16" fmla="*/ 229 w 287"/>
                <a:gd name="T17" fmla="*/ 191 h 309"/>
                <a:gd name="T18" fmla="*/ 217 w 287"/>
                <a:gd name="T19" fmla="*/ 203 h 309"/>
                <a:gd name="T20" fmla="*/ 208 w 287"/>
                <a:gd name="T21" fmla="*/ 200 h 309"/>
                <a:gd name="T22" fmla="*/ 198 w 287"/>
                <a:gd name="T23" fmla="*/ 191 h 309"/>
                <a:gd name="T24" fmla="*/ 204 w 287"/>
                <a:gd name="T25" fmla="*/ 175 h 309"/>
                <a:gd name="T26" fmla="*/ 217 w 287"/>
                <a:gd name="T27" fmla="*/ 172 h 309"/>
                <a:gd name="T28" fmla="*/ 211 w 287"/>
                <a:gd name="T29" fmla="*/ 157 h 309"/>
                <a:gd name="T30" fmla="*/ 191 w 287"/>
                <a:gd name="T31" fmla="*/ 166 h 309"/>
                <a:gd name="T32" fmla="*/ 189 w 287"/>
                <a:gd name="T33" fmla="*/ 203 h 309"/>
                <a:gd name="T34" fmla="*/ 159 w 287"/>
                <a:gd name="T35" fmla="*/ 250 h 309"/>
                <a:gd name="T36" fmla="*/ 144 w 287"/>
                <a:gd name="T37" fmla="*/ 250 h 309"/>
                <a:gd name="T38" fmla="*/ 128 w 287"/>
                <a:gd name="T39" fmla="*/ 288 h 309"/>
                <a:gd name="T40" fmla="*/ 140 w 287"/>
                <a:gd name="T41" fmla="*/ 287 h 309"/>
                <a:gd name="T42" fmla="*/ 142 w 287"/>
                <a:gd name="T43" fmla="*/ 272 h 309"/>
                <a:gd name="T44" fmla="*/ 163 w 287"/>
                <a:gd name="T45" fmla="*/ 264 h 309"/>
                <a:gd name="T46" fmla="*/ 171 w 287"/>
                <a:gd name="T47" fmla="*/ 279 h 309"/>
                <a:gd name="T48" fmla="*/ 164 w 287"/>
                <a:gd name="T49" fmla="*/ 292 h 309"/>
                <a:gd name="T50" fmla="*/ 154 w 287"/>
                <a:gd name="T51" fmla="*/ 297 h 309"/>
                <a:gd name="T52" fmla="*/ 158 w 287"/>
                <a:gd name="T53" fmla="*/ 309 h 309"/>
                <a:gd name="T54" fmla="*/ 183 w 287"/>
                <a:gd name="T55" fmla="*/ 292 h 309"/>
                <a:gd name="T56" fmla="*/ 187 w 287"/>
                <a:gd name="T57" fmla="*/ 274 h 309"/>
                <a:gd name="T58" fmla="*/ 189 w 287"/>
                <a:gd name="T59" fmla="*/ 134 h 309"/>
                <a:gd name="T60" fmla="*/ 122 w 287"/>
                <a:gd name="T61" fmla="*/ 134 h 309"/>
                <a:gd name="T62" fmla="*/ 109 w 287"/>
                <a:gd name="T63" fmla="*/ 134 h 309"/>
                <a:gd name="T64" fmla="*/ 0 w 287"/>
                <a:gd name="T65" fmla="*/ 292 h 309"/>
                <a:gd name="T66" fmla="*/ 83 w 287"/>
                <a:gd name="T67" fmla="*/ 221 h 309"/>
                <a:gd name="T68" fmla="*/ 119 w 287"/>
                <a:gd name="T69" fmla="*/ 290 h 309"/>
                <a:gd name="T70" fmla="*/ 121 w 287"/>
                <a:gd name="T71" fmla="*/ 261 h 309"/>
                <a:gd name="T72" fmla="*/ 145 w 287"/>
                <a:gd name="T73" fmla="*/ 241 h 309"/>
                <a:gd name="T74" fmla="*/ 181 w 287"/>
                <a:gd name="T75" fmla="*/ 205 h 309"/>
                <a:gd name="T76" fmla="*/ 176 w 287"/>
                <a:gd name="T77" fmla="*/ 194 h 309"/>
                <a:gd name="T78" fmla="*/ 175 w 287"/>
                <a:gd name="T79" fmla="*/ 187 h 309"/>
                <a:gd name="T80" fmla="*/ 207 w 287"/>
                <a:gd name="T81" fmla="*/ 150 h 309"/>
                <a:gd name="T82" fmla="*/ 211 w 287"/>
                <a:gd name="T83" fmla="*/ 149 h 309"/>
                <a:gd name="T84" fmla="*/ 222 w 287"/>
                <a:gd name="T85" fmla="*/ 156 h 309"/>
                <a:gd name="T86" fmla="*/ 225 w 287"/>
                <a:gd name="T87" fmla="*/ 173 h 309"/>
                <a:gd name="T88" fmla="*/ 241 w 287"/>
                <a:gd name="T89" fmla="*/ 169 h 309"/>
                <a:gd name="T90" fmla="*/ 251 w 287"/>
                <a:gd name="T91" fmla="*/ 178 h 309"/>
                <a:gd name="T92" fmla="*/ 254 w 287"/>
                <a:gd name="T93" fmla="*/ 199 h 309"/>
                <a:gd name="T94" fmla="*/ 250 w 287"/>
                <a:gd name="T95" fmla="*/ 204 h 309"/>
                <a:gd name="T96" fmla="*/ 225 w 287"/>
                <a:gd name="T97" fmla="*/ 226 h 309"/>
                <a:gd name="T98" fmla="*/ 220 w 287"/>
                <a:gd name="T99" fmla="*/ 226 h 309"/>
                <a:gd name="T100" fmla="*/ 255 w 287"/>
                <a:gd name="T101" fmla="*/ 184 h 309"/>
                <a:gd name="T102" fmla="*/ 194 w 287"/>
                <a:gd name="T103" fmla="*/ 270 h 309"/>
                <a:gd name="T104" fmla="*/ 195 w 287"/>
                <a:gd name="T105" fmla="*/ 277 h 309"/>
                <a:gd name="T106" fmla="*/ 191 w 287"/>
                <a:gd name="T107" fmla="*/ 292 h 309"/>
                <a:gd name="T108" fmla="*/ 188 w 287"/>
                <a:gd name="T109" fmla="*/ 26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7" h="309">
                  <a:moveTo>
                    <a:pt x="107" y="99"/>
                  </a:moveTo>
                  <a:cubicBezTo>
                    <a:pt x="96" y="88"/>
                    <a:pt x="90" y="74"/>
                    <a:pt x="90" y="58"/>
                  </a:cubicBezTo>
                  <a:cubicBezTo>
                    <a:pt x="90" y="43"/>
                    <a:pt x="95" y="28"/>
                    <a:pt x="106" y="17"/>
                  </a:cubicBezTo>
                  <a:cubicBezTo>
                    <a:pt x="117" y="6"/>
                    <a:pt x="131" y="0"/>
                    <a:pt x="146" y="0"/>
                  </a:cubicBezTo>
                  <a:cubicBezTo>
                    <a:pt x="177" y="0"/>
                    <a:pt x="202" y="26"/>
                    <a:pt x="202" y="57"/>
                  </a:cubicBezTo>
                  <a:cubicBezTo>
                    <a:pt x="203" y="89"/>
                    <a:pt x="178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31" y="115"/>
                    <a:pt x="117" y="110"/>
                    <a:pt x="107" y="99"/>
                  </a:cubicBezTo>
                  <a:close/>
                  <a:moveTo>
                    <a:pt x="180" y="264"/>
                  </a:moveTo>
                  <a:cubicBezTo>
                    <a:pt x="180" y="264"/>
                    <a:pt x="179" y="262"/>
                    <a:pt x="180" y="260"/>
                  </a:cubicBezTo>
                  <a:cubicBezTo>
                    <a:pt x="186" y="251"/>
                    <a:pt x="191" y="244"/>
                    <a:pt x="195" y="238"/>
                  </a:cubicBezTo>
                  <a:cubicBezTo>
                    <a:pt x="205" y="221"/>
                    <a:pt x="207" y="219"/>
                    <a:pt x="207" y="219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9" y="217"/>
                    <a:pt x="210" y="216"/>
                    <a:pt x="210" y="216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18"/>
                    <a:pt x="225" y="218"/>
                    <a:pt x="226" y="216"/>
                  </a:cubicBezTo>
                  <a:cubicBezTo>
                    <a:pt x="244" y="199"/>
                    <a:pt x="244" y="199"/>
                    <a:pt x="244" y="199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78"/>
                    <a:pt x="243" y="178"/>
                    <a:pt x="243" y="178"/>
                  </a:cubicBezTo>
                  <a:cubicBezTo>
                    <a:pt x="243" y="178"/>
                    <a:pt x="242" y="177"/>
                    <a:pt x="241" y="177"/>
                  </a:cubicBezTo>
                  <a:cubicBezTo>
                    <a:pt x="241" y="177"/>
                    <a:pt x="241" y="177"/>
                    <a:pt x="241" y="177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8" y="179"/>
                    <a:pt x="229" y="181"/>
                    <a:pt x="229" y="183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29" y="192"/>
                    <a:pt x="228" y="194"/>
                    <a:pt x="228" y="194"/>
                  </a:cubicBezTo>
                  <a:cubicBezTo>
                    <a:pt x="220" y="203"/>
                    <a:pt x="220" y="203"/>
                    <a:pt x="220" y="203"/>
                  </a:cubicBezTo>
                  <a:cubicBezTo>
                    <a:pt x="220" y="203"/>
                    <a:pt x="219" y="203"/>
                    <a:pt x="217" y="203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2" y="203"/>
                    <a:pt x="212" y="203"/>
                    <a:pt x="211" y="203"/>
                  </a:cubicBezTo>
                  <a:cubicBezTo>
                    <a:pt x="210" y="203"/>
                    <a:pt x="209" y="202"/>
                    <a:pt x="208" y="200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3" y="198"/>
                    <a:pt x="203" y="197"/>
                    <a:pt x="201" y="195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8" y="191"/>
                    <a:pt x="198" y="189"/>
                    <a:pt x="199" y="188"/>
                  </a:cubicBezTo>
                  <a:cubicBezTo>
                    <a:pt x="202" y="179"/>
                    <a:pt x="202" y="179"/>
                    <a:pt x="202" y="179"/>
                  </a:cubicBezTo>
                  <a:cubicBezTo>
                    <a:pt x="202" y="177"/>
                    <a:pt x="203" y="175"/>
                    <a:pt x="204" y="175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5" y="172"/>
                    <a:pt x="215" y="172"/>
                    <a:pt x="217" y="172"/>
                  </a:cubicBezTo>
                  <a:cubicBezTo>
                    <a:pt x="217" y="172"/>
                    <a:pt x="216" y="171"/>
                    <a:pt x="216" y="169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12" y="157"/>
                    <a:pt x="211" y="157"/>
                  </a:cubicBezTo>
                  <a:cubicBezTo>
                    <a:pt x="211" y="157"/>
                    <a:pt x="210" y="157"/>
                    <a:pt x="210" y="157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4"/>
                    <a:pt x="191" y="165"/>
                    <a:pt x="191" y="166"/>
                  </a:cubicBezTo>
                  <a:cubicBezTo>
                    <a:pt x="183" y="189"/>
                    <a:pt x="183" y="189"/>
                    <a:pt x="183" y="189"/>
                  </a:cubicBezTo>
                  <a:cubicBezTo>
                    <a:pt x="183" y="189"/>
                    <a:pt x="183" y="191"/>
                    <a:pt x="184" y="193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91" y="204"/>
                    <a:pt x="190" y="206"/>
                    <a:pt x="190" y="206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62" y="250"/>
                    <a:pt x="160" y="250"/>
                    <a:pt x="159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6" y="249"/>
                    <a:pt x="145" y="249"/>
                    <a:pt x="145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68"/>
                    <a:pt x="125" y="269"/>
                    <a:pt x="125" y="271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6" y="289"/>
                    <a:pt x="127" y="290"/>
                    <a:pt x="129" y="290"/>
                  </a:cubicBezTo>
                  <a:cubicBezTo>
                    <a:pt x="129" y="290"/>
                    <a:pt x="129" y="290"/>
                    <a:pt x="129" y="290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2" y="287"/>
                    <a:pt x="142" y="285"/>
                    <a:pt x="142" y="285"/>
                  </a:cubicBezTo>
                  <a:cubicBezTo>
                    <a:pt x="141" y="275"/>
                    <a:pt x="141" y="275"/>
                    <a:pt x="141" y="275"/>
                  </a:cubicBezTo>
                  <a:cubicBezTo>
                    <a:pt x="141" y="274"/>
                    <a:pt x="140" y="272"/>
                    <a:pt x="142" y="27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50" y="264"/>
                    <a:pt x="152" y="263"/>
                    <a:pt x="153" y="263"/>
                  </a:cubicBezTo>
                  <a:cubicBezTo>
                    <a:pt x="163" y="264"/>
                    <a:pt x="163" y="264"/>
                    <a:pt x="163" y="264"/>
                  </a:cubicBezTo>
                  <a:cubicBezTo>
                    <a:pt x="164" y="266"/>
                    <a:pt x="165" y="265"/>
                    <a:pt x="165" y="267"/>
                  </a:cubicBezTo>
                  <a:cubicBezTo>
                    <a:pt x="171" y="276"/>
                    <a:pt x="171" y="276"/>
                    <a:pt x="171" y="276"/>
                  </a:cubicBezTo>
                  <a:cubicBezTo>
                    <a:pt x="173" y="277"/>
                    <a:pt x="171" y="279"/>
                    <a:pt x="171" y="279"/>
                  </a:cubicBezTo>
                  <a:cubicBezTo>
                    <a:pt x="169" y="289"/>
                    <a:pt x="169" y="289"/>
                    <a:pt x="169" y="289"/>
                  </a:cubicBezTo>
                  <a:cubicBezTo>
                    <a:pt x="167" y="289"/>
                    <a:pt x="167" y="291"/>
                    <a:pt x="166" y="291"/>
                  </a:cubicBezTo>
                  <a:cubicBezTo>
                    <a:pt x="165" y="292"/>
                    <a:pt x="165" y="292"/>
                    <a:pt x="164" y="292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5" y="295"/>
                    <a:pt x="154" y="296"/>
                    <a:pt x="154" y="296"/>
                  </a:cubicBezTo>
                  <a:cubicBezTo>
                    <a:pt x="154" y="296"/>
                    <a:pt x="154" y="296"/>
                    <a:pt x="154" y="297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9"/>
                    <a:pt x="157" y="309"/>
                    <a:pt x="158" y="309"/>
                  </a:cubicBezTo>
                  <a:cubicBezTo>
                    <a:pt x="158" y="309"/>
                    <a:pt x="158" y="309"/>
                    <a:pt x="158" y="309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4"/>
                    <a:pt x="178" y="302"/>
                    <a:pt x="180" y="302"/>
                  </a:cubicBezTo>
                  <a:cubicBezTo>
                    <a:pt x="181" y="298"/>
                    <a:pt x="182" y="295"/>
                    <a:pt x="183" y="292"/>
                  </a:cubicBezTo>
                  <a:cubicBezTo>
                    <a:pt x="187" y="280"/>
                    <a:pt x="188" y="279"/>
                    <a:pt x="188" y="278"/>
                  </a:cubicBezTo>
                  <a:cubicBezTo>
                    <a:pt x="188" y="278"/>
                    <a:pt x="188" y="278"/>
                    <a:pt x="188" y="278"/>
                  </a:cubicBezTo>
                  <a:cubicBezTo>
                    <a:pt x="187" y="277"/>
                    <a:pt x="187" y="275"/>
                    <a:pt x="187" y="274"/>
                  </a:cubicBezTo>
                  <a:cubicBezTo>
                    <a:pt x="180" y="264"/>
                    <a:pt x="180" y="264"/>
                    <a:pt x="180" y="264"/>
                  </a:cubicBezTo>
                  <a:close/>
                  <a:moveTo>
                    <a:pt x="255" y="184"/>
                  </a:moveTo>
                  <a:cubicBezTo>
                    <a:pt x="249" y="167"/>
                    <a:pt x="227" y="135"/>
                    <a:pt x="189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61" y="135"/>
                    <a:pt x="38" y="167"/>
                    <a:pt x="33" y="185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8" y="292"/>
                    <a:pt x="48" y="292"/>
                    <a:pt x="48" y="29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19" y="291"/>
                    <a:pt x="119" y="291"/>
                    <a:pt x="119" y="290"/>
                  </a:cubicBezTo>
                  <a:cubicBezTo>
                    <a:pt x="119" y="289"/>
                    <a:pt x="119" y="287"/>
                    <a:pt x="119" y="286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65"/>
                    <a:pt x="119" y="262"/>
                    <a:pt x="121" y="261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5"/>
                    <a:pt x="138" y="244"/>
                  </a:cubicBezTo>
                  <a:cubicBezTo>
                    <a:pt x="139" y="242"/>
                    <a:pt x="142" y="241"/>
                    <a:pt x="145" y="241"/>
                  </a:cubicBezTo>
                  <a:cubicBezTo>
                    <a:pt x="146" y="241"/>
                    <a:pt x="148" y="241"/>
                    <a:pt x="149" y="242"/>
                  </a:cubicBezTo>
                  <a:cubicBezTo>
                    <a:pt x="157" y="242"/>
                    <a:pt x="157" y="242"/>
                    <a:pt x="157" y="242"/>
                  </a:cubicBezTo>
                  <a:cubicBezTo>
                    <a:pt x="181" y="205"/>
                    <a:pt x="181" y="205"/>
                    <a:pt x="181" y="205"/>
                  </a:cubicBezTo>
                  <a:cubicBezTo>
                    <a:pt x="177" y="196"/>
                    <a:pt x="177" y="196"/>
                    <a:pt x="177" y="196"/>
                  </a:cubicBezTo>
                  <a:cubicBezTo>
                    <a:pt x="176" y="195"/>
                    <a:pt x="176" y="195"/>
                    <a:pt x="176" y="195"/>
                  </a:cubicBezTo>
                  <a:cubicBezTo>
                    <a:pt x="176" y="194"/>
                    <a:pt x="176" y="194"/>
                    <a:pt x="176" y="194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89"/>
                    <a:pt x="175" y="189"/>
                    <a:pt x="175" y="189"/>
                  </a:cubicBezTo>
                  <a:cubicBezTo>
                    <a:pt x="175" y="187"/>
                    <a:pt x="175" y="187"/>
                    <a:pt x="175" y="187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3" y="162"/>
                    <a:pt x="185" y="158"/>
                    <a:pt x="191" y="156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9" y="149"/>
                    <a:pt x="210" y="149"/>
                    <a:pt x="211" y="149"/>
                  </a:cubicBezTo>
                  <a:cubicBezTo>
                    <a:pt x="214" y="149"/>
                    <a:pt x="217" y="151"/>
                    <a:pt x="218" y="151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2" y="156"/>
                    <a:pt x="222" y="156"/>
                    <a:pt x="222" y="156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3"/>
                    <a:pt x="225" y="173"/>
                    <a:pt x="225" y="173"/>
                  </a:cubicBezTo>
                  <a:cubicBezTo>
                    <a:pt x="227" y="172"/>
                    <a:pt x="228" y="171"/>
                    <a:pt x="228" y="171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40" y="169"/>
                    <a:pt x="240" y="169"/>
                    <a:pt x="241" y="169"/>
                  </a:cubicBezTo>
                  <a:cubicBezTo>
                    <a:pt x="246" y="169"/>
                    <a:pt x="250" y="172"/>
                    <a:pt x="250" y="176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9"/>
                    <a:pt x="251" y="179"/>
                    <a:pt x="251" y="179"/>
                  </a:cubicBezTo>
                  <a:cubicBezTo>
                    <a:pt x="253" y="196"/>
                    <a:pt x="253" y="196"/>
                    <a:pt x="253" y="196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0" y="225"/>
                    <a:pt x="226" y="226"/>
                    <a:pt x="225" y="226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40" y="292"/>
                    <a:pt x="240" y="292"/>
                    <a:pt x="240" y="292"/>
                  </a:cubicBezTo>
                  <a:cubicBezTo>
                    <a:pt x="287" y="292"/>
                    <a:pt x="287" y="292"/>
                    <a:pt x="287" y="292"/>
                  </a:cubicBezTo>
                  <a:lnTo>
                    <a:pt x="255" y="184"/>
                  </a:lnTo>
                  <a:close/>
                  <a:moveTo>
                    <a:pt x="188" y="263"/>
                  </a:moveTo>
                  <a:cubicBezTo>
                    <a:pt x="193" y="269"/>
                    <a:pt x="193" y="269"/>
                    <a:pt x="193" y="269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195" y="277"/>
                    <a:pt x="195" y="277"/>
                    <a:pt x="195" y="277"/>
                  </a:cubicBezTo>
                  <a:cubicBezTo>
                    <a:pt x="196" y="279"/>
                    <a:pt x="196" y="279"/>
                    <a:pt x="196" y="279"/>
                  </a:cubicBezTo>
                  <a:cubicBezTo>
                    <a:pt x="195" y="281"/>
                    <a:pt x="195" y="281"/>
                    <a:pt x="195" y="281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08" y="233"/>
                    <a:pt x="208" y="233"/>
                    <a:pt x="208" y="233"/>
                  </a:cubicBezTo>
                  <a:lnTo>
                    <a:pt x="188" y="26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algn="ctr" defTabSz="685669"/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9130727" y="1886719"/>
              <a:ext cx="633114" cy="664924"/>
            </a:xfrm>
            <a:custGeom>
              <a:avLst/>
              <a:gdLst>
                <a:gd name="T0" fmla="*/ 81 w 258"/>
                <a:gd name="T1" fmla="*/ 52 h 271"/>
                <a:gd name="T2" fmla="*/ 131 w 258"/>
                <a:gd name="T3" fmla="*/ 0 h 271"/>
                <a:gd name="T4" fmla="*/ 132 w 258"/>
                <a:gd name="T5" fmla="*/ 103 h 271"/>
                <a:gd name="T6" fmla="*/ 96 w 258"/>
                <a:gd name="T7" fmla="*/ 89 h 271"/>
                <a:gd name="T8" fmla="*/ 217 w 258"/>
                <a:gd name="T9" fmla="*/ 263 h 271"/>
                <a:gd name="T10" fmla="*/ 118 w 258"/>
                <a:gd name="T11" fmla="*/ 271 h 271"/>
                <a:gd name="T12" fmla="*/ 110 w 258"/>
                <a:gd name="T13" fmla="*/ 197 h 271"/>
                <a:gd name="T14" fmla="*/ 209 w 258"/>
                <a:gd name="T15" fmla="*/ 189 h 271"/>
                <a:gd name="T16" fmla="*/ 203 w 258"/>
                <a:gd name="T17" fmla="*/ 253 h 271"/>
                <a:gd name="T18" fmla="*/ 124 w 258"/>
                <a:gd name="T19" fmla="*/ 203 h 271"/>
                <a:gd name="T20" fmla="*/ 203 w 258"/>
                <a:gd name="T21" fmla="*/ 253 h 271"/>
                <a:gd name="T22" fmla="*/ 164 w 258"/>
                <a:gd name="T23" fmla="*/ 266 h 271"/>
                <a:gd name="T24" fmla="*/ 160 w 258"/>
                <a:gd name="T25" fmla="*/ 262 h 271"/>
                <a:gd name="T26" fmla="*/ 164 w 258"/>
                <a:gd name="T27" fmla="*/ 266 h 271"/>
                <a:gd name="T28" fmla="*/ 164 w 258"/>
                <a:gd name="T29" fmla="*/ 261 h 271"/>
                <a:gd name="T30" fmla="*/ 160 w 258"/>
                <a:gd name="T31" fmla="*/ 259 h 271"/>
                <a:gd name="T32" fmla="*/ 164 w 258"/>
                <a:gd name="T33" fmla="*/ 261 h 271"/>
                <a:gd name="T34" fmla="*/ 170 w 258"/>
                <a:gd name="T35" fmla="*/ 266 h 271"/>
                <a:gd name="T36" fmla="*/ 164 w 258"/>
                <a:gd name="T37" fmla="*/ 262 h 271"/>
                <a:gd name="T38" fmla="*/ 170 w 258"/>
                <a:gd name="T39" fmla="*/ 266 h 271"/>
                <a:gd name="T40" fmla="*/ 170 w 258"/>
                <a:gd name="T41" fmla="*/ 261 h 271"/>
                <a:gd name="T42" fmla="*/ 164 w 258"/>
                <a:gd name="T43" fmla="*/ 258 h 271"/>
                <a:gd name="T44" fmla="*/ 170 w 258"/>
                <a:gd name="T45" fmla="*/ 261 h 271"/>
                <a:gd name="T46" fmla="*/ 62 w 258"/>
                <a:gd name="T47" fmla="*/ 262 h 271"/>
                <a:gd name="T48" fmla="*/ 75 w 258"/>
                <a:gd name="T49" fmla="*/ 198 h 271"/>
                <a:gd name="T50" fmla="*/ 43 w 258"/>
                <a:gd name="T51" fmla="*/ 262 h 271"/>
                <a:gd name="T52" fmla="*/ 0 w 258"/>
                <a:gd name="T53" fmla="*/ 262 h 271"/>
                <a:gd name="T54" fmla="*/ 88 w 258"/>
                <a:gd name="T55" fmla="*/ 120 h 271"/>
                <a:gd name="T56" fmla="*/ 168 w 258"/>
                <a:gd name="T57" fmla="*/ 120 h 271"/>
                <a:gd name="T58" fmla="*/ 229 w 258"/>
                <a:gd name="T59" fmla="*/ 165 h 271"/>
                <a:gd name="T60" fmla="*/ 223 w 258"/>
                <a:gd name="T61" fmla="*/ 262 h 271"/>
                <a:gd name="T62" fmla="*/ 209 w 258"/>
                <a:gd name="T63" fmla="*/ 183 h 271"/>
                <a:gd name="T64" fmla="*/ 104 w 258"/>
                <a:gd name="T65" fmla="*/ 197 h 271"/>
                <a:gd name="T66" fmla="*/ 223 w 258"/>
                <a:gd name="T67" fmla="*/ 154 h 271"/>
                <a:gd name="T68" fmla="*/ 223 w 258"/>
                <a:gd name="T69" fmla="*/ 154 h 271"/>
                <a:gd name="T70" fmla="*/ 33 w 258"/>
                <a:gd name="T71" fmla="*/ 1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8" h="271">
                  <a:moveTo>
                    <a:pt x="96" y="89"/>
                  </a:moveTo>
                  <a:cubicBezTo>
                    <a:pt x="86" y="79"/>
                    <a:pt x="81" y="66"/>
                    <a:pt x="81" y="52"/>
                  </a:cubicBezTo>
                  <a:cubicBezTo>
                    <a:pt x="81" y="38"/>
                    <a:pt x="85" y="25"/>
                    <a:pt x="95" y="15"/>
                  </a:cubicBezTo>
                  <a:cubicBezTo>
                    <a:pt x="105" y="5"/>
                    <a:pt x="118" y="0"/>
                    <a:pt x="131" y="0"/>
                  </a:cubicBezTo>
                  <a:cubicBezTo>
                    <a:pt x="159" y="0"/>
                    <a:pt x="182" y="23"/>
                    <a:pt x="182" y="51"/>
                  </a:cubicBezTo>
                  <a:cubicBezTo>
                    <a:pt x="182" y="80"/>
                    <a:pt x="160" y="103"/>
                    <a:pt x="132" y="103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18" y="103"/>
                    <a:pt x="105" y="99"/>
                    <a:pt x="96" y="89"/>
                  </a:cubicBezTo>
                  <a:close/>
                  <a:moveTo>
                    <a:pt x="217" y="197"/>
                  </a:moveTo>
                  <a:cubicBezTo>
                    <a:pt x="217" y="263"/>
                    <a:pt x="217" y="263"/>
                    <a:pt x="217" y="263"/>
                  </a:cubicBezTo>
                  <a:cubicBezTo>
                    <a:pt x="217" y="267"/>
                    <a:pt x="213" y="271"/>
                    <a:pt x="209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14" y="271"/>
                    <a:pt x="110" y="267"/>
                    <a:pt x="110" y="263"/>
                  </a:cubicBezTo>
                  <a:cubicBezTo>
                    <a:pt x="110" y="197"/>
                    <a:pt x="110" y="197"/>
                    <a:pt x="110" y="197"/>
                  </a:cubicBezTo>
                  <a:cubicBezTo>
                    <a:pt x="110" y="193"/>
                    <a:pt x="113" y="189"/>
                    <a:pt x="118" y="189"/>
                  </a:cubicBezTo>
                  <a:cubicBezTo>
                    <a:pt x="209" y="189"/>
                    <a:pt x="209" y="189"/>
                    <a:pt x="209" y="189"/>
                  </a:cubicBezTo>
                  <a:cubicBezTo>
                    <a:pt x="214" y="189"/>
                    <a:pt x="217" y="193"/>
                    <a:pt x="217" y="197"/>
                  </a:cubicBezTo>
                  <a:close/>
                  <a:moveTo>
                    <a:pt x="203" y="253"/>
                  </a:moveTo>
                  <a:cubicBezTo>
                    <a:pt x="203" y="203"/>
                    <a:pt x="203" y="203"/>
                    <a:pt x="203" y="203"/>
                  </a:cubicBezTo>
                  <a:cubicBezTo>
                    <a:pt x="124" y="203"/>
                    <a:pt x="124" y="203"/>
                    <a:pt x="124" y="203"/>
                  </a:cubicBezTo>
                  <a:cubicBezTo>
                    <a:pt x="124" y="253"/>
                    <a:pt x="124" y="253"/>
                    <a:pt x="124" y="253"/>
                  </a:cubicBezTo>
                  <a:lnTo>
                    <a:pt x="203" y="253"/>
                  </a:lnTo>
                  <a:close/>
                  <a:moveTo>
                    <a:pt x="164" y="266"/>
                  </a:moveTo>
                  <a:cubicBezTo>
                    <a:pt x="164" y="266"/>
                    <a:pt x="164" y="266"/>
                    <a:pt x="164" y="266"/>
                  </a:cubicBezTo>
                  <a:cubicBezTo>
                    <a:pt x="164" y="262"/>
                    <a:pt x="164" y="262"/>
                    <a:pt x="164" y="262"/>
                  </a:cubicBezTo>
                  <a:cubicBezTo>
                    <a:pt x="164" y="262"/>
                    <a:pt x="164" y="262"/>
                    <a:pt x="160" y="262"/>
                  </a:cubicBezTo>
                  <a:cubicBezTo>
                    <a:pt x="160" y="262"/>
                    <a:pt x="160" y="262"/>
                    <a:pt x="160" y="265"/>
                  </a:cubicBezTo>
                  <a:cubicBezTo>
                    <a:pt x="160" y="265"/>
                    <a:pt x="160" y="265"/>
                    <a:pt x="164" y="266"/>
                  </a:cubicBezTo>
                  <a:close/>
                  <a:moveTo>
                    <a:pt x="164" y="261"/>
                  </a:moveTo>
                  <a:cubicBezTo>
                    <a:pt x="164" y="261"/>
                    <a:pt x="164" y="261"/>
                    <a:pt x="164" y="261"/>
                  </a:cubicBezTo>
                  <a:cubicBezTo>
                    <a:pt x="164" y="258"/>
                    <a:pt x="164" y="258"/>
                    <a:pt x="164" y="258"/>
                  </a:cubicBezTo>
                  <a:cubicBezTo>
                    <a:pt x="164" y="258"/>
                    <a:pt x="164" y="258"/>
                    <a:pt x="160" y="259"/>
                  </a:cubicBezTo>
                  <a:cubicBezTo>
                    <a:pt x="160" y="259"/>
                    <a:pt x="160" y="259"/>
                    <a:pt x="160" y="261"/>
                  </a:cubicBezTo>
                  <a:cubicBezTo>
                    <a:pt x="160" y="261"/>
                    <a:pt x="160" y="261"/>
                    <a:pt x="164" y="261"/>
                  </a:cubicBezTo>
                  <a:close/>
                  <a:moveTo>
                    <a:pt x="170" y="266"/>
                  </a:moveTo>
                  <a:cubicBezTo>
                    <a:pt x="170" y="266"/>
                    <a:pt x="170" y="266"/>
                    <a:pt x="170" y="266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0" y="262"/>
                    <a:pt x="170" y="262"/>
                    <a:pt x="164" y="262"/>
                  </a:cubicBezTo>
                  <a:cubicBezTo>
                    <a:pt x="164" y="262"/>
                    <a:pt x="164" y="262"/>
                    <a:pt x="164" y="266"/>
                  </a:cubicBezTo>
                  <a:cubicBezTo>
                    <a:pt x="164" y="266"/>
                    <a:pt x="164" y="266"/>
                    <a:pt x="170" y="266"/>
                  </a:cubicBezTo>
                  <a:close/>
                  <a:moveTo>
                    <a:pt x="170" y="261"/>
                  </a:moveTo>
                  <a:cubicBezTo>
                    <a:pt x="170" y="261"/>
                    <a:pt x="170" y="261"/>
                    <a:pt x="170" y="261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0" y="257"/>
                    <a:pt x="170" y="257"/>
                    <a:pt x="164" y="258"/>
                  </a:cubicBezTo>
                  <a:cubicBezTo>
                    <a:pt x="164" y="258"/>
                    <a:pt x="164" y="258"/>
                    <a:pt x="164" y="261"/>
                  </a:cubicBezTo>
                  <a:cubicBezTo>
                    <a:pt x="164" y="261"/>
                    <a:pt x="164" y="261"/>
                    <a:pt x="170" y="261"/>
                  </a:cubicBezTo>
                  <a:close/>
                  <a:moveTo>
                    <a:pt x="104" y="262"/>
                  </a:moveTo>
                  <a:cubicBezTo>
                    <a:pt x="62" y="262"/>
                    <a:pt x="62" y="262"/>
                    <a:pt x="62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62"/>
                    <a:pt x="57" y="262"/>
                    <a:pt x="75" y="198"/>
                  </a:cubicBezTo>
                  <a:cubicBezTo>
                    <a:pt x="75" y="198"/>
                    <a:pt x="75" y="198"/>
                    <a:pt x="62" y="198"/>
                  </a:cubicBezTo>
                  <a:cubicBezTo>
                    <a:pt x="62" y="198"/>
                    <a:pt x="62" y="198"/>
                    <a:pt x="43" y="262"/>
                  </a:cubicBezTo>
                  <a:cubicBezTo>
                    <a:pt x="43" y="262"/>
                    <a:pt x="43" y="262"/>
                    <a:pt x="42" y="262"/>
                  </a:cubicBezTo>
                  <a:cubicBezTo>
                    <a:pt x="40" y="262"/>
                    <a:pt x="31" y="262"/>
                    <a:pt x="0" y="262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4" y="150"/>
                    <a:pt x="54" y="121"/>
                    <a:pt x="88" y="120"/>
                  </a:cubicBezTo>
                  <a:cubicBezTo>
                    <a:pt x="89" y="120"/>
                    <a:pt x="89" y="120"/>
                    <a:pt x="90" y="120"/>
                  </a:cubicBezTo>
                  <a:cubicBezTo>
                    <a:pt x="90" y="120"/>
                    <a:pt x="165" y="120"/>
                    <a:pt x="168" y="120"/>
                  </a:cubicBezTo>
                  <a:cubicBezTo>
                    <a:pt x="169" y="120"/>
                    <a:pt x="169" y="120"/>
                    <a:pt x="170" y="120"/>
                  </a:cubicBezTo>
                  <a:cubicBezTo>
                    <a:pt x="204" y="121"/>
                    <a:pt x="224" y="150"/>
                    <a:pt x="229" y="165"/>
                  </a:cubicBezTo>
                  <a:cubicBezTo>
                    <a:pt x="258" y="262"/>
                    <a:pt x="258" y="262"/>
                    <a:pt x="258" y="262"/>
                  </a:cubicBezTo>
                  <a:cubicBezTo>
                    <a:pt x="258" y="262"/>
                    <a:pt x="258" y="262"/>
                    <a:pt x="223" y="262"/>
                  </a:cubicBezTo>
                  <a:cubicBezTo>
                    <a:pt x="223" y="197"/>
                    <a:pt x="223" y="197"/>
                    <a:pt x="223" y="197"/>
                  </a:cubicBezTo>
                  <a:cubicBezTo>
                    <a:pt x="223" y="190"/>
                    <a:pt x="217" y="183"/>
                    <a:pt x="209" y="183"/>
                  </a:cubicBezTo>
                  <a:cubicBezTo>
                    <a:pt x="118" y="183"/>
                    <a:pt x="118" y="183"/>
                    <a:pt x="118" y="183"/>
                  </a:cubicBezTo>
                  <a:cubicBezTo>
                    <a:pt x="110" y="183"/>
                    <a:pt x="104" y="190"/>
                    <a:pt x="104" y="197"/>
                  </a:cubicBezTo>
                  <a:lnTo>
                    <a:pt x="104" y="262"/>
                  </a:lnTo>
                  <a:close/>
                  <a:moveTo>
                    <a:pt x="223" y="154"/>
                  </a:moveTo>
                  <a:cubicBezTo>
                    <a:pt x="224" y="155"/>
                    <a:pt x="224" y="156"/>
                    <a:pt x="225" y="157"/>
                  </a:cubicBezTo>
                  <a:cubicBezTo>
                    <a:pt x="224" y="156"/>
                    <a:pt x="224" y="155"/>
                    <a:pt x="223" y="154"/>
                  </a:cubicBezTo>
                  <a:close/>
                  <a:moveTo>
                    <a:pt x="35" y="154"/>
                  </a:moveTo>
                  <a:cubicBezTo>
                    <a:pt x="34" y="155"/>
                    <a:pt x="34" y="156"/>
                    <a:pt x="33" y="157"/>
                  </a:cubicBezTo>
                  <a:cubicBezTo>
                    <a:pt x="34" y="156"/>
                    <a:pt x="34" y="155"/>
                    <a:pt x="35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algn="ctr" defTabSz="685669"/>
              <a:endParaRPr lang="en-US" sz="1350">
                <a:solidFill>
                  <a:srgbClr val="505050"/>
                </a:solidFill>
              </a:endParaRPr>
            </a:p>
          </p:txBody>
        </p:sp>
        <p:grpSp>
          <p:nvGrpSpPr>
            <p:cNvPr id="19" name="Group 4"/>
            <p:cNvGrpSpPr>
              <a:grpSpLocks/>
            </p:cNvGrpSpPr>
            <p:nvPr/>
          </p:nvGrpSpPr>
          <p:grpSpPr bwMode="auto">
            <a:xfrm>
              <a:off x="9890692" y="1712108"/>
              <a:ext cx="629033" cy="664924"/>
              <a:chOff x="3730" y="2047"/>
              <a:chExt cx="222" cy="226"/>
            </a:xfrm>
            <a:grpFill/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30" y="2047"/>
                <a:ext cx="220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1" name="Oval 5"/>
              <p:cNvSpPr>
                <a:spLocks noChangeArrowheads="1"/>
              </p:cNvSpPr>
              <p:nvPr/>
            </p:nvSpPr>
            <p:spPr bwMode="auto">
              <a:xfrm>
                <a:off x="3798" y="204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5" y="2181"/>
                <a:ext cx="58" cy="41"/>
              </a:xfrm>
              <a:custGeom>
                <a:avLst/>
                <a:gdLst>
                  <a:gd name="T0" fmla="*/ 12 w 24"/>
                  <a:gd name="T1" fmla="*/ 0 h 17"/>
                  <a:gd name="T2" fmla="*/ 0 w 24"/>
                  <a:gd name="T3" fmla="*/ 12 h 17"/>
                  <a:gd name="T4" fmla="*/ 0 w 24"/>
                  <a:gd name="T5" fmla="*/ 15 h 17"/>
                  <a:gd name="T6" fmla="*/ 7 w 24"/>
                  <a:gd name="T7" fmla="*/ 15 h 17"/>
                  <a:gd name="T8" fmla="*/ 12 w 24"/>
                  <a:gd name="T9" fmla="*/ 17 h 17"/>
                  <a:gd name="T10" fmla="*/ 17 w 24"/>
                  <a:gd name="T11" fmla="*/ 15 h 17"/>
                  <a:gd name="T12" fmla="*/ 21 w 24"/>
                  <a:gd name="T13" fmla="*/ 15 h 17"/>
                  <a:gd name="T14" fmla="*/ 21 w 24"/>
                  <a:gd name="T15" fmla="*/ 14 h 17"/>
                  <a:gd name="T16" fmla="*/ 24 w 24"/>
                  <a:gd name="T17" fmla="*/ 14 h 17"/>
                  <a:gd name="T18" fmla="*/ 24 w 24"/>
                  <a:gd name="T19" fmla="*/ 12 h 17"/>
                  <a:gd name="T20" fmla="*/ 12 w 24"/>
                  <a:gd name="T21" fmla="*/ 0 h 17"/>
                  <a:gd name="T22" fmla="*/ 5 w 24"/>
                  <a:gd name="T23" fmla="*/ 12 h 17"/>
                  <a:gd name="T24" fmla="*/ 3 w 24"/>
                  <a:gd name="T25" fmla="*/ 12 h 17"/>
                  <a:gd name="T26" fmla="*/ 2 w 24"/>
                  <a:gd name="T27" fmla="*/ 12 h 17"/>
                  <a:gd name="T28" fmla="*/ 3 w 24"/>
                  <a:gd name="T29" fmla="*/ 11 h 17"/>
                  <a:gd name="T30" fmla="*/ 5 w 24"/>
                  <a:gd name="T31" fmla="*/ 11 h 17"/>
                  <a:gd name="T32" fmla="*/ 5 w 24"/>
                  <a:gd name="T33" fmla="*/ 12 h 17"/>
                  <a:gd name="T34" fmla="*/ 5 w 24"/>
                  <a:gd name="T35" fmla="*/ 12 h 17"/>
                  <a:gd name="T36" fmla="*/ 7 w 24"/>
                  <a:gd name="T37" fmla="*/ 9 h 17"/>
                  <a:gd name="T38" fmla="*/ 6 w 24"/>
                  <a:gd name="T39" fmla="*/ 9 h 17"/>
                  <a:gd name="T40" fmla="*/ 6 w 24"/>
                  <a:gd name="T41" fmla="*/ 9 h 17"/>
                  <a:gd name="T42" fmla="*/ 4 w 24"/>
                  <a:gd name="T43" fmla="*/ 8 h 17"/>
                  <a:gd name="T44" fmla="*/ 4 w 24"/>
                  <a:gd name="T45" fmla="*/ 7 h 17"/>
                  <a:gd name="T46" fmla="*/ 5 w 24"/>
                  <a:gd name="T47" fmla="*/ 7 h 17"/>
                  <a:gd name="T48" fmla="*/ 6 w 24"/>
                  <a:gd name="T49" fmla="*/ 8 h 17"/>
                  <a:gd name="T50" fmla="*/ 7 w 24"/>
                  <a:gd name="T51" fmla="*/ 9 h 17"/>
                  <a:gd name="T52" fmla="*/ 12 w 24"/>
                  <a:gd name="T53" fmla="*/ 4 h 17"/>
                  <a:gd name="T54" fmla="*/ 12 w 24"/>
                  <a:gd name="T55" fmla="*/ 3 h 17"/>
                  <a:gd name="T56" fmla="*/ 13 w 24"/>
                  <a:gd name="T57" fmla="*/ 4 h 17"/>
                  <a:gd name="T58" fmla="*/ 13 w 24"/>
                  <a:gd name="T59" fmla="*/ 5 h 17"/>
                  <a:gd name="T60" fmla="*/ 12 w 24"/>
                  <a:gd name="T61" fmla="*/ 6 h 17"/>
                  <a:gd name="T62" fmla="*/ 12 w 24"/>
                  <a:gd name="T63" fmla="*/ 5 h 17"/>
                  <a:gd name="T64" fmla="*/ 12 w 24"/>
                  <a:gd name="T65" fmla="*/ 4 h 17"/>
                  <a:gd name="T66" fmla="*/ 13 w 24"/>
                  <a:gd name="T67" fmla="*/ 14 h 17"/>
                  <a:gd name="T68" fmla="*/ 10 w 24"/>
                  <a:gd name="T69" fmla="*/ 13 h 17"/>
                  <a:gd name="T70" fmla="*/ 7 w 24"/>
                  <a:gd name="T71" fmla="*/ 4 h 17"/>
                  <a:gd name="T72" fmla="*/ 14 w 24"/>
                  <a:gd name="T73" fmla="*/ 11 h 17"/>
                  <a:gd name="T74" fmla="*/ 13 w 24"/>
                  <a:gd name="T75" fmla="*/ 14 h 17"/>
                  <a:gd name="T76" fmla="*/ 17 w 24"/>
                  <a:gd name="T77" fmla="*/ 5 h 17"/>
                  <a:gd name="T78" fmla="*/ 16 w 24"/>
                  <a:gd name="T79" fmla="*/ 6 h 17"/>
                  <a:gd name="T80" fmla="*/ 15 w 24"/>
                  <a:gd name="T81" fmla="*/ 7 h 17"/>
                  <a:gd name="T82" fmla="*/ 15 w 24"/>
                  <a:gd name="T83" fmla="*/ 7 h 17"/>
                  <a:gd name="T84" fmla="*/ 15 w 24"/>
                  <a:gd name="T85" fmla="*/ 6 h 17"/>
                  <a:gd name="T86" fmla="*/ 16 w 24"/>
                  <a:gd name="T87" fmla="*/ 4 h 17"/>
                  <a:gd name="T88" fmla="*/ 17 w 24"/>
                  <a:gd name="T89" fmla="*/ 4 h 17"/>
                  <a:gd name="T90" fmla="*/ 17 w 24"/>
                  <a:gd name="T91" fmla="*/ 5 h 17"/>
                  <a:gd name="T92" fmla="*/ 18 w 24"/>
                  <a:gd name="T93" fmla="*/ 9 h 17"/>
                  <a:gd name="T94" fmla="*/ 17 w 24"/>
                  <a:gd name="T95" fmla="*/ 9 h 17"/>
                  <a:gd name="T96" fmla="*/ 18 w 24"/>
                  <a:gd name="T97" fmla="*/ 8 h 17"/>
                  <a:gd name="T98" fmla="*/ 19 w 24"/>
                  <a:gd name="T99" fmla="*/ 7 h 17"/>
                  <a:gd name="T100" fmla="*/ 20 w 24"/>
                  <a:gd name="T101" fmla="*/ 7 h 17"/>
                  <a:gd name="T102" fmla="*/ 20 w 24"/>
                  <a:gd name="T103" fmla="*/ 8 h 17"/>
                  <a:gd name="T104" fmla="*/ 18 w 24"/>
                  <a:gd name="T105" fmla="*/ 9 h 17"/>
                  <a:gd name="T106" fmla="*/ 18 w 24"/>
                  <a:gd name="T107" fmla="*/ 9 h 17"/>
                  <a:gd name="T108" fmla="*/ 22 w 24"/>
                  <a:gd name="T109" fmla="*/ 12 h 17"/>
                  <a:gd name="T110" fmla="*/ 21 w 24"/>
                  <a:gd name="T111" fmla="*/ 12 h 17"/>
                  <a:gd name="T112" fmla="*/ 19 w 24"/>
                  <a:gd name="T113" fmla="*/ 12 h 17"/>
                  <a:gd name="T114" fmla="*/ 19 w 24"/>
                  <a:gd name="T115" fmla="*/ 12 h 17"/>
                  <a:gd name="T116" fmla="*/ 19 w 24"/>
                  <a:gd name="T117" fmla="*/ 11 h 17"/>
                  <a:gd name="T118" fmla="*/ 21 w 24"/>
                  <a:gd name="T119" fmla="*/ 11 h 17"/>
                  <a:gd name="T120" fmla="*/ 22 w 24"/>
                  <a:gd name="T12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" h="17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0" y="15"/>
                      <a:pt x="7" y="15"/>
                    </a:cubicBezTo>
                    <a:cubicBezTo>
                      <a:pt x="8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4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  <a:moveTo>
                      <a:pt x="5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lose/>
                    <a:moveTo>
                      <a:pt x="7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9"/>
                      <a:pt x="7" y="9"/>
                    </a:cubicBezTo>
                    <a:close/>
                    <a:moveTo>
                      <a:pt x="12" y="4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lose/>
                    <a:moveTo>
                      <a:pt x="13" y="14"/>
                    </a:moveTo>
                    <a:cubicBezTo>
                      <a:pt x="12" y="15"/>
                      <a:pt x="11" y="14"/>
                      <a:pt x="10" y="13"/>
                    </a:cubicBezTo>
                    <a:cubicBezTo>
                      <a:pt x="9" y="12"/>
                      <a:pt x="7" y="4"/>
                      <a:pt x="7" y="4"/>
                    </a:cubicBezTo>
                    <a:cubicBezTo>
                      <a:pt x="7" y="4"/>
                      <a:pt x="13" y="10"/>
                      <a:pt x="14" y="11"/>
                    </a:cubicBezTo>
                    <a:cubicBezTo>
                      <a:pt x="14" y="12"/>
                      <a:pt x="14" y="14"/>
                      <a:pt x="13" y="14"/>
                    </a:cubicBezTo>
                    <a:close/>
                    <a:moveTo>
                      <a:pt x="17" y="5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7"/>
                      <a:pt x="20" y="7"/>
                    </a:cubicBezTo>
                    <a:cubicBezTo>
                      <a:pt x="20" y="7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  <a:moveTo>
                      <a:pt x="22" y="12"/>
                    </a:moveTo>
                    <a:cubicBezTo>
                      <a:pt x="22" y="12"/>
                      <a:pt x="21" y="12"/>
                      <a:pt x="21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730" y="2149"/>
                <a:ext cx="222" cy="122"/>
              </a:xfrm>
              <a:custGeom>
                <a:avLst/>
                <a:gdLst>
                  <a:gd name="T0" fmla="*/ 76 w 91"/>
                  <a:gd name="T1" fmla="*/ 50 h 50"/>
                  <a:gd name="T2" fmla="*/ 91 w 91"/>
                  <a:gd name="T3" fmla="*/ 50 h 50"/>
                  <a:gd name="T4" fmla="*/ 81 w 91"/>
                  <a:gd name="T5" fmla="*/ 16 h 50"/>
                  <a:gd name="T6" fmla="*/ 60 w 91"/>
                  <a:gd name="T7" fmla="*/ 0 h 50"/>
                  <a:gd name="T8" fmla="*/ 32 w 91"/>
                  <a:gd name="T9" fmla="*/ 0 h 50"/>
                  <a:gd name="T10" fmla="*/ 10 w 91"/>
                  <a:gd name="T11" fmla="*/ 16 h 50"/>
                  <a:gd name="T12" fmla="*/ 0 w 91"/>
                  <a:gd name="T13" fmla="*/ 50 h 50"/>
                  <a:gd name="T14" fmla="*/ 15 w 91"/>
                  <a:gd name="T15" fmla="*/ 50 h 50"/>
                  <a:gd name="T16" fmla="*/ 22 w 91"/>
                  <a:gd name="T17" fmla="*/ 27 h 50"/>
                  <a:gd name="T18" fmla="*/ 27 w 91"/>
                  <a:gd name="T19" fmla="*/ 27 h 50"/>
                  <a:gd name="T20" fmla="*/ 20 w 91"/>
                  <a:gd name="T21" fmla="*/ 50 h 50"/>
                  <a:gd name="T22" fmla="*/ 72 w 91"/>
                  <a:gd name="T23" fmla="*/ 50 h 50"/>
                  <a:gd name="T24" fmla="*/ 68 w 91"/>
                  <a:gd name="T25" fmla="*/ 36 h 50"/>
                  <a:gd name="T26" fmla="*/ 56 w 91"/>
                  <a:gd name="T27" fmla="*/ 41 h 50"/>
                  <a:gd name="T28" fmla="*/ 40 w 91"/>
                  <a:gd name="T29" fmla="*/ 25 h 50"/>
                  <a:gd name="T30" fmla="*/ 56 w 91"/>
                  <a:gd name="T31" fmla="*/ 9 h 50"/>
                  <a:gd name="T32" fmla="*/ 72 w 91"/>
                  <a:gd name="T33" fmla="*/ 25 h 50"/>
                  <a:gd name="T34" fmla="*/ 71 w 91"/>
                  <a:gd name="T35" fmla="*/ 31 h 50"/>
                  <a:gd name="T36" fmla="*/ 76 w 91"/>
                  <a:gd name="T3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50">
                    <a:moveTo>
                      <a:pt x="76" y="50"/>
                    </a:moveTo>
                    <a:cubicBezTo>
                      <a:pt x="91" y="50"/>
                      <a:pt x="91" y="50"/>
                      <a:pt x="91" y="5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0"/>
                      <a:pt x="73" y="0"/>
                      <a:pt x="6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9" y="0"/>
                      <a:pt x="12" y="10"/>
                      <a:pt x="1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0" y="44"/>
                      <a:pt x="69" y="39"/>
                      <a:pt x="68" y="36"/>
                    </a:cubicBezTo>
                    <a:cubicBezTo>
                      <a:pt x="65" y="39"/>
                      <a:pt x="61" y="41"/>
                      <a:pt x="56" y="41"/>
                    </a:cubicBezTo>
                    <a:cubicBezTo>
                      <a:pt x="47" y="41"/>
                      <a:pt x="40" y="34"/>
                      <a:pt x="40" y="25"/>
                    </a:cubicBezTo>
                    <a:cubicBezTo>
                      <a:pt x="40" y="17"/>
                      <a:pt x="47" y="9"/>
                      <a:pt x="56" y="9"/>
                    </a:cubicBezTo>
                    <a:cubicBezTo>
                      <a:pt x="65" y="9"/>
                      <a:pt x="72" y="17"/>
                      <a:pt x="72" y="25"/>
                    </a:cubicBezTo>
                    <a:cubicBezTo>
                      <a:pt x="72" y="27"/>
                      <a:pt x="72" y="29"/>
                      <a:pt x="71" y="31"/>
                    </a:cubicBezTo>
                    <a:cubicBezTo>
                      <a:pt x="76" y="50"/>
                      <a:pt x="76" y="50"/>
                      <a:pt x="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140246" y="1827795"/>
            <a:ext cx="160151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44">
              <a:lnSpc>
                <a:spcPct val="90000"/>
              </a:lnSpc>
              <a:spcAft>
                <a:spcPts val="441"/>
              </a:spcAft>
            </a:pPr>
            <a:r>
              <a:rPr lang="pt-BR" spc="-75" dirty="0">
                <a:ln w="3175">
                  <a:noFill/>
                </a:ln>
                <a:solidFill>
                  <a:srgbClr val="EDC30D"/>
                </a:solidFill>
                <a:cs typeface="Segoe UI Semibold" panose="020B0702040204020203" pitchFamily="34" charset="0"/>
              </a:rPr>
              <a:t>Todos os usuários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029213" y="2311759"/>
            <a:ext cx="1823582" cy="1092604"/>
            <a:chOff x="9372283" y="3104116"/>
            <a:chExt cx="2431443" cy="1456806"/>
          </a:xfrm>
          <a:solidFill>
            <a:srgbClr val="EDC30D"/>
          </a:solidFill>
        </p:grpSpPr>
        <p:sp>
          <p:nvSpPr>
            <p:cNvPr id="29" name="TextBox 15"/>
            <p:cNvSpPr txBox="1"/>
            <p:nvPr/>
          </p:nvSpPr>
          <p:spPr>
            <a:xfrm>
              <a:off x="9372283" y="3896124"/>
              <a:ext cx="2431443" cy="664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644">
                <a:lnSpc>
                  <a:spcPct val="90000"/>
                </a:lnSpc>
                <a:spcAft>
                  <a:spcPts val="441"/>
                </a:spcAft>
              </a:pPr>
              <a:r>
                <a:rPr lang="pt-BR" spc="-75" dirty="0">
                  <a:ln w="3175">
                    <a:noFill/>
                  </a:ln>
                  <a:solidFill>
                    <a:srgbClr val="EDC30D"/>
                  </a:solidFill>
                  <a:cs typeface="Segoe UI Semibold" panose="020B0702040204020203" pitchFamily="34" charset="0"/>
                </a:rPr>
                <a:t>Analistas para usuários finais</a:t>
              </a:r>
            </a:p>
          </p:txBody>
        </p:sp>
        <p:sp>
          <p:nvSpPr>
            <p:cNvPr id="30" name="Freeform 13"/>
            <p:cNvSpPr>
              <a:spLocks noChangeAspect="1" noEditPoints="1"/>
            </p:cNvSpPr>
            <p:nvPr/>
          </p:nvSpPr>
          <p:spPr bwMode="auto">
            <a:xfrm>
              <a:off x="10640907" y="3104116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/>
              <a:endParaRPr lang="en-US" sz="1350" dirty="0">
                <a:solidFill>
                  <a:srgbClr val="505050"/>
                </a:solidFill>
              </a:endParaRPr>
            </a:p>
          </p:txBody>
        </p:sp>
        <p:grpSp>
          <p:nvGrpSpPr>
            <p:cNvPr id="31" name="Group 4"/>
            <p:cNvGrpSpPr>
              <a:grpSpLocks/>
            </p:cNvGrpSpPr>
            <p:nvPr/>
          </p:nvGrpSpPr>
          <p:grpSpPr bwMode="auto">
            <a:xfrm>
              <a:off x="9890692" y="3156562"/>
              <a:ext cx="629033" cy="664924"/>
              <a:chOff x="3730" y="2047"/>
              <a:chExt cx="222" cy="226"/>
            </a:xfrm>
            <a:grpFill/>
          </p:grpSpPr>
          <p:sp>
            <p:nvSpPr>
              <p:cNvPr id="3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30" y="2047"/>
                <a:ext cx="220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3" name="Oval 5"/>
              <p:cNvSpPr>
                <a:spLocks noChangeArrowheads="1"/>
              </p:cNvSpPr>
              <p:nvPr/>
            </p:nvSpPr>
            <p:spPr bwMode="auto">
              <a:xfrm>
                <a:off x="3798" y="204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>
                <a:off x="3835" y="2181"/>
                <a:ext cx="58" cy="41"/>
              </a:xfrm>
              <a:custGeom>
                <a:avLst/>
                <a:gdLst>
                  <a:gd name="T0" fmla="*/ 12 w 24"/>
                  <a:gd name="T1" fmla="*/ 0 h 17"/>
                  <a:gd name="T2" fmla="*/ 0 w 24"/>
                  <a:gd name="T3" fmla="*/ 12 h 17"/>
                  <a:gd name="T4" fmla="*/ 0 w 24"/>
                  <a:gd name="T5" fmla="*/ 15 h 17"/>
                  <a:gd name="T6" fmla="*/ 7 w 24"/>
                  <a:gd name="T7" fmla="*/ 15 h 17"/>
                  <a:gd name="T8" fmla="*/ 12 w 24"/>
                  <a:gd name="T9" fmla="*/ 17 h 17"/>
                  <a:gd name="T10" fmla="*/ 17 w 24"/>
                  <a:gd name="T11" fmla="*/ 15 h 17"/>
                  <a:gd name="T12" fmla="*/ 21 w 24"/>
                  <a:gd name="T13" fmla="*/ 15 h 17"/>
                  <a:gd name="T14" fmla="*/ 21 w 24"/>
                  <a:gd name="T15" fmla="*/ 14 h 17"/>
                  <a:gd name="T16" fmla="*/ 24 w 24"/>
                  <a:gd name="T17" fmla="*/ 14 h 17"/>
                  <a:gd name="T18" fmla="*/ 24 w 24"/>
                  <a:gd name="T19" fmla="*/ 12 h 17"/>
                  <a:gd name="T20" fmla="*/ 12 w 24"/>
                  <a:gd name="T21" fmla="*/ 0 h 17"/>
                  <a:gd name="T22" fmla="*/ 5 w 24"/>
                  <a:gd name="T23" fmla="*/ 12 h 17"/>
                  <a:gd name="T24" fmla="*/ 3 w 24"/>
                  <a:gd name="T25" fmla="*/ 12 h 17"/>
                  <a:gd name="T26" fmla="*/ 2 w 24"/>
                  <a:gd name="T27" fmla="*/ 12 h 17"/>
                  <a:gd name="T28" fmla="*/ 3 w 24"/>
                  <a:gd name="T29" fmla="*/ 11 h 17"/>
                  <a:gd name="T30" fmla="*/ 5 w 24"/>
                  <a:gd name="T31" fmla="*/ 11 h 17"/>
                  <a:gd name="T32" fmla="*/ 5 w 24"/>
                  <a:gd name="T33" fmla="*/ 12 h 17"/>
                  <a:gd name="T34" fmla="*/ 5 w 24"/>
                  <a:gd name="T35" fmla="*/ 12 h 17"/>
                  <a:gd name="T36" fmla="*/ 7 w 24"/>
                  <a:gd name="T37" fmla="*/ 9 h 17"/>
                  <a:gd name="T38" fmla="*/ 6 w 24"/>
                  <a:gd name="T39" fmla="*/ 9 h 17"/>
                  <a:gd name="T40" fmla="*/ 6 w 24"/>
                  <a:gd name="T41" fmla="*/ 9 h 17"/>
                  <a:gd name="T42" fmla="*/ 4 w 24"/>
                  <a:gd name="T43" fmla="*/ 8 h 17"/>
                  <a:gd name="T44" fmla="*/ 4 w 24"/>
                  <a:gd name="T45" fmla="*/ 7 h 17"/>
                  <a:gd name="T46" fmla="*/ 5 w 24"/>
                  <a:gd name="T47" fmla="*/ 7 h 17"/>
                  <a:gd name="T48" fmla="*/ 6 w 24"/>
                  <a:gd name="T49" fmla="*/ 8 h 17"/>
                  <a:gd name="T50" fmla="*/ 7 w 24"/>
                  <a:gd name="T51" fmla="*/ 9 h 17"/>
                  <a:gd name="T52" fmla="*/ 12 w 24"/>
                  <a:gd name="T53" fmla="*/ 4 h 17"/>
                  <a:gd name="T54" fmla="*/ 12 w 24"/>
                  <a:gd name="T55" fmla="*/ 3 h 17"/>
                  <a:gd name="T56" fmla="*/ 13 w 24"/>
                  <a:gd name="T57" fmla="*/ 4 h 17"/>
                  <a:gd name="T58" fmla="*/ 13 w 24"/>
                  <a:gd name="T59" fmla="*/ 5 h 17"/>
                  <a:gd name="T60" fmla="*/ 12 w 24"/>
                  <a:gd name="T61" fmla="*/ 6 h 17"/>
                  <a:gd name="T62" fmla="*/ 12 w 24"/>
                  <a:gd name="T63" fmla="*/ 5 h 17"/>
                  <a:gd name="T64" fmla="*/ 12 w 24"/>
                  <a:gd name="T65" fmla="*/ 4 h 17"/>
                  <a:gd name="T66" fmla="*/ 13 w 24"/>
                  <a:gd name="T67" fmla="*/ 14 h 17"/>
                  <a:gd name="T68" fmla="*/ 10 w 24"/>
                  <a:gd name="T69" fmla="*/ 13 h 17"/>
                  <a:gd name="T70" fmla="*/ 7 w 24"/>
                  <a:gd name="T71" fmla="*/ 4 h 17"/>
                  <a:gd name="T72" fmla="*/ 14 w 24"/>
                  <a:gd name="T73" fmla="*/ 11 h 17"/>
                  <a:gd name="T74" fmla="*/ 13 w 24"/>
                  <a:gd name="T75" fmla="*/ 14 h 17"/>
                  <a:gd name="T76" fmla="*/ 17 w 24"/>
                  <a:gd name="T77" fmla="*/ 5 h 17"/>
                  <a:gd name="T78" fmla="*/ 16 w 24"/>
                  <a:gd name="T79" fmla="*/ 6 h 17"/>
                  <a:gd name="T80" fmla="*/ 15 w 24"/>
                  <a:gd name="T81" fmla="*/ 7 h 17"/>
                  <a:gd name="T82" fmla="*/ 15 w 24"/>
                  <a:gd name="T83" fmla="*/ 7 h 17"/>
                  <a:gd name="T84" fmla="*/ 15 w 24"/>
                  <a:gd name="T85" fmla="*/ 6 h 17"/>
                  <a:gd name="T86" fmla="*/ 16 w 24"/>
                  <a:gd name="T87" fmla="*/ 4 h 17"/>
                  <a:gd name="T88" fmla="*/ 17 w 24"/>
                  <a:gd name="T89" fmla="*/ 4 h 17"/>
                  <a:gd name="T90" fmla="*/ 17 w 24"/>
                  <a:gd name="T91" fmla="*/ 5 h 17"/>
                  <a:gd name="T92" fmla="*/ 18 w 24"/>
                  <a:gd name="T93" fmla="*/ 9 h 17"/>
                  <a:gd name="T94" fmla="*/ 17 w 24"/>
                  <a:gd name="T95" fmla="*/ 9 h 17"/>
                  <a:gd name="T96" fmla="*/ 18 w 24"/>
                  <a:gd name="T97" fmla="*/ 8 h 17"/>
                  <a:gd name="T98" fmla="*/ 19 w 24"/>
                  <a:gd name="T99" fmla="*/ 7 h 17"/>
                  <a:gd name="T100" fmla="*/ 20 w 24"/>
                  <a:gd name="T101" fmla="*/ 7 h 17"/>
                  <a:gd name="T102" fmla="*/ 20 w 24"/>
                  <a:gd name="T103" fmla="*/ 8 h 17"/>
                  <a:gd name="T104" fmla="*/ 18 w 24"/>
                  <a:gd name="T105" fmla="*/ 9 h 17"/>
                  <a:gd name="T106" fmla="*/ 18 w 24"/>
                  <a:gd name="T107" fmla="*/ 9 h 17"/>
                  <a:gd name="T108" fmla="*/ 22 w 24"/>
                  <a:gd name="T109" fmla="*/ 12 h 17"/>
                  <a:gd name="T110" fmla="*/ 21 w 24"/>
                  <a:gd name="T111" fmla="*/ 12 h 17"/>
                  <a:gd name="T112" fmla="*/ 19 w 24"/>
                  <a:gd name="T113" fmla="*/ 12 h 17"/>
                  <a:gd name="T114" fmla="*/ 19 w 24"/>
                  <a:gd name="T115" fmla="*/ 12 h 17"/>
                  <a:gd name="T116" fmla="*/ 19 w 24"/>
                  <a:gd name="T117" fmla="*/ 11 h 17"/>
                  <a:gd name="T118" fmla="*/ 21 w 24"/>
                  <a:gd name="T119" fmla="*/ 11 h 17"/>
                  <a:gd name="T120" fmla="*/ 22 w 24"/>
                  <a:gd name="T12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" h="17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0" y="15"/>
                      <a:pt x="7" y="15"/>
                    </a:cubicBezTo>
                    <a:cubicBezTo>
                      <a:pt x="8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4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  <a:moveTo>
                      <a:pt x="5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lose/>
                    <a:moveTo>
                      <a:pt x="7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9"/>
                      <a:pt x="7" y="9"/>
                    </a:cubicBezTo>
                    <a:close/>
                    <a:moveTo>
                      <a:pt x="12" y="4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lose/>
                    <a:moveTo>
                      <a:pt x="13" y="14"/>
                    </a:moveTo>
                    <a:cubicBezTo>
                      <a:pt x="12" y="15"/>
                      <a:pt x="11" y="14"/>
                      <a:pt x="10" y="13"/>
                    </a:cubicBezTo>
                    <a:cubicBezTo>
                      <a:pt x="9" y="12"/>
                      <a:pt x="7" y="4"/>
                      <a:pt x="7" y="4"/>
                    </a:cubicBezTo>
                    <a:cubicBezTo>
                      <a:pt x="7" y="4"/>
                      <a:pt x="13" y="10"/>
                      <a:pt x="14" y="11"/>
                    </a:cubicBezTo>
                    <a:cubicBezTo>
                      <a:pt x="14" y="12"/>
                      <a:pt x="14" y="14"/>
                      <a:pt x="13" y="14"/>
                    </a:cubicBezTo>
                    <a:close/>
                    <a:moveTo>
                      <a:pt x="17" y="5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7"/>
                      <a:pt x="20" y="7"/>
                    </a:cubicBezTo>
                    <a:cubicBezTo>
                      <a:pt x="20" y="7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  <a:moveTo>
                      <a:pt x="22" y="12"/>
                    </a:moveTo>
                    <a:cubicBezTo>
                      <a:pt x="22" y="12"/>
                      <a:pt x="21" y="12"/>
                      <a:pt x="21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3730" y="2149"/>
                <a:ext cx="222" cy="122"/>
              </a:xfrm>
              <a:custGeom>
                <a:avLst/>
                <a:gdLst>
                  <a:gd name="T0" fmla="*/ 76 w 91"/>
                  <a:gd name="T1" fmla="*/ 50 h 50"/>
                  <a:gd name="T2" fmla="*/ 91 w 91"/>
                  <a:gd name="T3" fmla="*/ 50 h 50"/>
                  <a:gd name="T4" fmla="*/ 81 w 91"/>
                  <a:gd name="T5" fmla="*/ 16 h 50"/>
                  <a:gd name="T6" fmla="*/ 60 w 91"/>
                  <a:gd name="T7" fmla="*/ 0 h 50"/>
                  <a:gd name="T8" fmla="*/ 32 w 91"/>
                  <a:gd name="T9" fmla="*/ 0 h 50"/>
                  <a:gd name="T10" fmla="*/ 10 w 91"/>
                  <a:gd name="T11" fmla="*/ 16 h 50"/>
                  <a:gd name="T12" fmla="*/ 0 w 91"/>
                  <a:gd name="T13" fmla="*/ 50 h 50"/>
                  <a:gd name="T14" fmla="*/ 15 w 91"/>
                  <a:gd name="T15" fmla="*/ 50 h 50"/>
                  <a:gd name="T16" fmla="*/ 22 w 91"/>
                  <a:gd name="T17" fmla="*/ 27 h 50"/>
                  <a:gd name="T18" fmla="*/ 27 w 91"/>
                  <a:gd name="T19" fmla="*/ 27 h 50"/>
                  <a:gd name="T20" fmla="*/ 20 w 91"/>
                  <a:gd name="T21" fmla="*/ 50 h 50"/>
                  <a:gd name="T22" fmla="*/ 72 w 91"/>
                  <a:gd name="T23" fmla="*/ 50 h 50"/>
                  <a:gd name="T24" fmla="*/ 68 w 91"/>
                  <a:gd name="T25" fmla="*/ 36 h 50"/>
                  <a:gd name="T26" fmla="*/ 56 w 91"/>
                  <a:gd name="T27" fmla="*/ 41 h 50"/>
                  <a:gd name="T28" fmla="*/ 40 w 91"/>
                  <a:gd name="T29" fmla="*/ 25 h 50"/>
                  <a:gd name="T30" fmla="*/ 56 w 91"/>
                  <a:gd name="T31" fmla="*/ 9 h 50"/>
                  <a:gd name="T32" fmla="*/ 72 w 91"/>
                  <a:gd name="T33" fmla="*/ 25 h 50"/>
                  <a:gd name="T34" fmla="*/ 71 w 91"/>
                  <a:gd name="T35" fmla="*/ 31 h 50"/>
                  <a:gd name="T36" fmla="*/ 76 w 91"/>
                  <a:gd name="T3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50">
                    <a:moveTo>
                      <a:pt x="76" y="50"/>
                    </a:moveTo>
                    <a:cubicBezTo>
                      <a:pt x="91" y="50"/>
                      <a:pt x="91" y="50"/>
                      <a:pt x="91" y="5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0"/>
                      <a:pt x="73" y="0"/>
                      <a:pt x="6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9" y="0"/>
                      <a:pt x="12" y="10"/>
                      <a:pt x="1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0" y="44"/>
                      <a:pt x="69" y="39"/>
                      <a:pt x="68" y="36"/>
                    </a:cubicBezTo>
                    <a:cubicBezTo>
                      <a:pt x="65" y="39"/>
                      <a:pt x="61" y="41"/>
                      <a:pt x="56" y="41"/>
                    </a:cubicBezTo>
                    <a:cubicBezTo>
                      <a:pt x="47" y="41"/>
                      <a:pt x="40" y="34"/>
                      <a:pt x="40" y="25"/>
                    </a:cubicBezTo>
                    <a:cubicBezTo>
                      <a:pt x="40" y="17"/>
                      <a:pt x="47" y="9"/>
                      <a:pt x="56" y="9"/>
                    </a:cubicBezTo>
                    <a:cubicBezTo>
                      <a:pt x="65" y="9"/>
                      <a:pt x="72" y="17"/>
                      <a:pt x="72" y="25"/>
                    </a:cubicBezTo>
                    <a:cubicBezTo>
                      <a:pt x="72" y="27"/>
                      <a:pt x="72" y="29"/>
                      <a:pt x="71" y="31"/>
                    </a:cubicBezTo>
                    <a:cubicBezTo>
                      <a:pt x="76" y="50"/>
                      <a:pt x="76" y="50"/>
                      <a:pt x="76" y="50"/>
                    </a:cubicBez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85669"/>
                <a:endParaRPr lang="en-US" sz="1350" baseline="-2500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080030" y="3662835"/>
            <a:ext cx="1625694" cy="1136093"/>
            <a:chOff x="9504208" y="4568667"/>
            <a:chExt cx="2167592" cy="1514790"/>
          </a:xfrm>
          <a:solidFill>
            <a:srgbClr val="EDC30D"/>
          </a:solidFill>
        </p:grpSpPr>
        <p:sp>
          <p:nvSpPr>
            <p:cNvPr id="37" name="TextBox 4"/>
            <p:cNvSpPr txBox="1"/>
            <p:nvPr/>
          </p:nvSpPr>
          <p:spPr>
            <a:xfrm>
              <a:off x="9504208" y="5418660"/>
              <a:ext cx="2167592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644">
                <a:lnSpc>
                  <a:spcPct val="90000"/>
                </a:lnSpc>
                <a:spcAft>
                  <a:spcPts val="441"/>
                </a:spcAft>
              </a:pPr>
              <a:r>
                <a:rPr lang="pt-BR" spc="-75" dirty="0">
                  <a:ln w="3175">
                    <a:noFill/>
                  </a:ln>
                  <a:solidFill>
                    <a:srgbClr val="EDC30D"/>
                  </a:solidFill>
                  <a:cs typeface="Segoe UI Semibold" panose="020B0702040204020203" pitchFamily="34" charset="0"/>
                </a:rPr>
                <a:t>Profissionais de TI para usuários finais</a:t>
              </a:r>
            </a:p>
          </p:txBody>
        </p:sp>
        <p:sp>
          <p:nvSpPr>
            <p:cNvPr id="38" name="Freeform 13"/>
            <p:cNvSpPr>
              <a:spLocks noChangeAspect="1" noEditPoints="1"/>
            </p:cNvSpPr>
            <p:nvPr/>
          </p:nvSpPr>
          <p:spPr bwMode="auto">
            <a:xfrm>
              <a:off x="10640907" y="4568667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/>
              <a:endParaRPr lang="en-US" sz="1350" dirty="0">
                <a:solidFill>
                  <a:srgbClr val="505050"/>
                </a:solidFill>
              </a:endParaRPr>
            </a:p>
          </p:txBody>
        </p:sp>
        <p:sp>
          <p:nvSpPr>
            <p:cNvPr id="39" name="Freeform 25"/>
            <p:cNvSpPr>
              <a:spLocks noChangeAspect="1" noEditPoints="1"/>
            </p:cNvSpPr>
            <p:nvPr/>
          </p:nvSpPr>
          <p:spPr bwMode="auto">
            <a:xfrm>
              <a:off x="9890691" y="4646581"/>
              <a:ext cx="637477" cy="685800"/>
            </a:xfrm>
            <a:custGeom>
              <a:avLst/>
              <a:gdLst>
                <a:gd name="T0" fmla="*/ 106 w 287"/>
                <a:gd name="T1" fmla="*/ 17 h 309"/>
                <a:gd name="T2" fmla="*/ 147 w 287"/>
                <a:gd name="T3" fmla="*/ 115 h 309"/>
                <a:gd name="T4" fmla="*/ 107 w 287"/>
                <a:gd name="T5" fmla="*/ 99 h 309"/>
                <a:gd name="T6" fmla="*/ 195 w 287"/>
                <a:gd name="T7" fmla="*/ 238 h 309"/>
                <a:gd name="T8" fmla="*/ 207 w 287"/>
                <a:gd name="T9" fmla="*/ 218 h 309"/>
                <a:gd name="T10" fmla="*/ 226 w 287"/>
                <a:gd name="T11" fmla="*/ 216 h 309"/>
                <a:gd name="T12" fmla="*/ 243 w 287"/>
                <a:gd name="T13" fmla="*/ 180 h 309"/>
                <a:gd name="T14" fmla="*/ 241 w 287"/>
                <a:gd name="T15" fmla="*/ 177 h 309"/>
                <a:gd name="T16" fmla="*/ 229 w 287"/>
                <a:gd name="T17" fmla="*/ 191 h 309"/>
                <a:gd name="T18" fmla="*/ 217 w 287"/>
                <a:gd name="T19" fmla="*/ 203 h 309"/>
                <a:gd name="T20" fmla="*/ 208 w 287"/>
                <a:gd name="T21" fmla="*/ 200 h 309"/>
                <a:gd name="T22" fmla="*/ 198 w 287"/>
                <a:gd name="T23" fmla="*/ 191 h 309"/>
                <a:gd name="T24" fmla="*/ 204 w 287"/>
                <a:gd name="T25" fmla="*/ 175 h 309"/>
                <a:gd name="T26" fmla="*/ 217 w 287"/>
                <a:gd name="T27" fmla="*/ 172 h 309"/>
                <a:gd name="T28" fmla="*/ 211 w 287"/>
                <a:gd name="T29" fmla="*/ 157 h 309"/>
                <a:gd name="T30" fmla="*/ 191 w 287"/>
                <a:gd name="T31" fmla="*/ 166 h 309"/>
                <a:gd name="T32" fmla="*/ 189 w 287"/>
                <a:gd name="T33" fmla="*/ 203 h 309"/>
                <a:gd name="T34" fmla="*/ 159 w 287"/>
                <a:gd name="T35" fmla="*/ 250 h 309"/>
                <a:gd name="T36" fmla="*/ 144 w 287"/>
                <a:gd name="T37" fmla="*/ 250 h 309"/>
                <a:gd name="T38" fmla="*/ 128 w 287"/>
                <a:gd name="T39" fmla="*/ 288 h 309"/>
                <a:gd name="T40" fmla="*/ 140 w 287"/>
                <a:gd name="T41" fmla="*/ 287 h 309"/>
                <a:gd name="T42" fmla="*/ 142 w 287"/>
                <a:gd name="T43" fmla="*/ 272 h 309"/>
                <a:gd name="T44" fmla="*/ 163 w 287"/>
                <a:gd name="T45" fmla="*/ 264 h 309"/>
                <a:gd name="T46" fmla="*/ 171 w 287"/>
                <a:gd name="T47" fmla="*/ 279 h 309"/>
                <a:gd name="T48" fmla="*/ 164 w 287"/>
                <a:gd name="T49" fmla="*/ 292 h 309"/>
                <a:gd name="T50" fmla="*/ 154 w 287"/>
                <a:gd name="T51" fmla="*/ 297 h 309"/>
                <a:gd name="T52" fmla="*/ 158 w 287"/>
                <a:gd name="T53" fmla="*/ 309 h 309"/>
                <a:gd name="T54" fmla="*/ 183 w 287"/>
                <a:gd name="T55" fmla="*/ 292 h 309"/>
                <a:gd name="T56" fmla="*/ 187 w 287"/>
                <a:gd name="T57" fmla="*/ 274 h 309"/>
                <a:gd name="T58" fmla="*/ 189 w 287"/>
                <a:gd name="T59" fmla="*/ 134 h 309"/>
                <a:gd name="T60" fmla="*/ 122 w 287"/>
                <a:gd name="T61" fmla="*/ 134 h 309"/>
                <a:gd name="T62" fmla="*/ 109 w 287"/>
                <a:gd name="T63" fmla="*/ 134 h 309"/>
                <a:gd name="T64" fmla="*/ 0 w 287"/>
                <a:gd name="T65" fmla="*/ 292 h 309"/>
                <a:gd name="T66" fmla="*/ 83 w 287"/>
                <a:gd name="T67" fmla="*/ 221 h 309"/>
                <a:gd name="T68" fmla="*/ 119 w 287"/>
                <a:gd name="T69" fmla="*/ 290 h 309"/>
                <a:gd name="T70" fmla="*/ 121 w 287"/>
                <a:gd name="T71" fmla="*/ 261 h 309"/>
                <a:gd name="T72" fmla="*/ 145 w 287"/>
                <a:gd name="T73" fmla="*/ 241 h 309"/>
                <a:gd name="T74" fmla="*/ 181 w 287"/>
                <a:gd name="T75" fmla="*/ 205 h 309"/>
                <a:gd name="T76" fmla="*/ 176 w 287"/>
                <a:gd name="T77" fmla="*/ 194 h 309"/>
                <a:gd name="T78" fmla="*/ 175 w 287"/>
                <a:gd name="T79" fmla="*/ 187 h 309"/>
                <a:gd name="T80" fmla="*/ 207 w 287"/>
                <a:gd name="T81" fmla="*/ 150 h 309"/>
                <a:gd name="T82" fmla="*/ 211 w 287"/>
                <a:gd name="T83" fmla="*/ 149 h 309"/>
                <a:gd name="T84" fmla="*/ 222 w 287"/>
                <a:gd name="T85" fmla="*/ 156 h 309"/>
                <a:gd name="T86" fmla="*/ 225 w 287"/>
                <a:gd name="T87" fmla="*/ 173 h 309"/>
                <a:gd name="T88" fmla="*/ 241 w 287"/>
                <a:gd name="T89" fmla="*/ 169 h 309"/>
                <a:gd name="T90" fmla="*/ 251 w 287"/>
                <a:gd name="T91" fmla="*/ 178 h 309"/>
                <a:gd name="T92" fmla="*/ 254 w 287"/>
                <a:gd name="T93" fmla="*/ 199 h 309"/>
                <a:gd name="T94" fmla="*/ 250 w 287"/>
                <a:gd name="T95" fmla="*/ 204 h 309"/>
                <a:gd name="T96" fmla="*/ 225 w 287"/>
                <a:gd name="T97" fmla="*/ 226 h 309"/>
                <a:gd name="T98" fmla="*/ 220 w 287"/>
                <a:gd name="T99" fmla="*/ 226 h 309"/>
                <a:gd name="T100" fmla="*/ 255 w 287"/>
                <a:gd name="T101" fmla="*/ 184 h 309"/>
                <a:gd name="T102" fmla="*/ 194 w 287"/>
                <a:gd name="T103" fmla="*/ 270 h 309"/>
                <a:gd name="T104" fmla="*/ 195 w 287"/>
                <a:gd name="T105" fmla="*/ 277 h 309"/>
                <a:gd name="T106" fmla="*/ 191 w 287"/>
                <a:gd name="T107" fmla="*/ 292 h 309"/>
                <a:gd name="T108" fmla="*/ 188 w 287"/>
                <a:gd name="T109" fmla="*/ 26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7" h="309">
                  <a:moveTo>
                    <a:pt x="107" y="99"/>
                  </a:moveTo>
                  <a:cubicBezTo>
                    <a:pt x="96" y="88"/>
                    <a:pt x="90" y="74"/>
                    <a:pt x="90" y="58"/>
                  </a:cubicBezTo>
                  <a:cubicBezTo>
                    <a:pt x="90" y="43"/>
                    <a:pt x="95" y="28"/>
                    <a:pt x="106" y="17"/>
                  </a:cubicBezTo>
                  <a:cubicBezTo>
                    <a:pt x="117" y="6"/>
                    <a:pt x="131" y="0"/>
                    <a:pt x="146" y="0"/>
                  </a:cubicBezTo>
                  <a:cubicBezTo>
                    <a:pt x="177" y="0"/>
                    <a:pt x="202" y="26"/>
                    <a:pt x="202" y="57"/>
                  </a:cubicBezTo>
                  <a:cubicBezTo>
                    <a:pt x="203" y="89"/>
                    <a:pt x="178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31" y="115"/>
                    <a:pt x="117" y="110"/>
                    <a:pt x="107" y="99"/>
                  </a:cubicBezTo>
                  <a:close/>
                  <a:moveTo>
                    <a:pt x="180" y="264"/>
                  </a:moveTo>
                  <a:cubicBezTo>
                    <a:pt x="180" y="264"/>
                    <a:pt x="179" y="262"/>
                    <a:pt x="180" y="260"/>
                  </a:cubicBezTo>
                  <a:cubicBezTo>
                    <a:pt x="186" y="251"/>
                    <a:pt x="191" y="244"/>
                    <a:pt x="195" y="238"/>
                  </a:cubicBezTo>
                  <a:cubicBezTo>
                    <a:pt x="205" y="221"/>
                    <a:pt x="207" y="219"/>
                    <a:pt x="207" y="219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9" y="217"/>
                    <a:pt x="210" y="216"/>
                    <a:pt x="210" y="216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18"/>
                    <a:pt x="225" y="218"/>
                    <a:pt x="226" y="216"/>
                  </a:cubicBezTo>
                  <a:cubicBezTo>
                    <a:pt x="244" y="199"/>
                    <a:pt x="244" y="199"/>
                    <a:pt x="244" y="199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78"/>
                    <a:pt x="243" y="178"/>
                    <a:pt x="243" y="178"/>
                  </a:cubicBezTo>
                  <a:cubicBezTo>
                    <a:pt x="243" y="178"/>
                    <a:pt x="242" y="177"/>
                    <a:pt x="241" y="177"/>
                  </a:cubicBezTo>
                  <a:cubicBezTo>
                    <a:pt x="241" y="177"/>
                    <a:pt x="241" y="177"/>
                    <a:pt x="241" y="177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8" y="179"/>
                    <a:pt x="229" y="181"/>
                    <a:pt x="229" y="183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29" y="192"/>
                    <a:pt x="228" y="194"/>
                    <a:pt x="228" y="194"/>
                  </a:cubicBezTo>
                  <a:cubicBezTo>
                    <a:pt x="220" y="203"/>
                    <a:pt x="220" y="203"/>
                    <a:pt x="220" y="203"/>
                  </a:cubicBezTo>
                  <a:cubicBezTo>
                    <a:pt x="220" y="203"/>
                    <a:pt x="219" y="203"/>
                    <a:pt x="217" y="203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2" y="203"/>
                    <a:pt x="212" y="203"/>
                    <a:pt x="211" y="203"/>
                  </a:cubicBezTo>
                  <a:cubicBezTo>
                    <a:pt x="210" y="203"/>
                    <a:pt x="209" y="202"/>
                    <a:pt x="208" y="200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3" y="198"/>
                    <a:pt x="203" y="197"/>
                    <a:pt x="201" y="195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8" y="191"/>
                    <a:pt x="198" y="189"/>
                    <a:pt x="199" y="188"/>
                  </a:cubicBezTo>
                  <a:cubicBezTo>
                    <a:pt x="202" y="179"/>
                    <a:pt x="202" y="179"/>
                    <a:pt x="202" y="179"/>
                  </a:cubicBezTo>
                  <a:cubicBezTo>
                    <a:pt x="202" y="177"/>
                    <a:pt x="203" y="175"/>
                    <a:pt x="204" y="175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5" y="172"/>
                    <a:pt x="215" y="172"/>
                    <a:pt x="217" y="172"/>
                  </a:cubicBezTo>
                  <a:cubicBezTo>
                    <a:pt x="217" y="172"/>
                    <a:pt x="216" y="171"/>
                    <a:pt x="216" y="169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12" y="157"/>
                    <a:pt x="211" y="157"/>
                  </a:cubicBezTo>
                  <a:cubicBezTo>
                    <a:pt x="211" y="157"/>
                    <a:pt x="210" y="157"/>
                    <a:pt x="210" y="157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4"/>
                    <a:pt x="191" y="165"/>
                    <a:pt x="191" y="166"/>
                  </a:cubicBezTo>
                  <a:cubicBezTo>
                    <a:pt x="183" y="189"/>
                    <a:pt x="183" y="189"/>
                    <a:pt x="183" y="189"/>
                  </a:cubicBezTo>
                  <a:cubicBezTo>
                    <a:pt x="183" y="189"/>
                    <a:pt x="183" y="191"/>
                    <a:pt x="184" y="193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91" y="204"/>
                    <a:pt x="190" y="206"/>
                    <a:pt x="190" y="206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62" y="250"/>
                    <a:pt x="160" y="250"/>
                    <a:pt x="159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6" y="249"/>
                    <a:pt x="145" y="249"/>
                    <a:pt x="145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68"/>
                    <a:pt x="125" y="269"/>
                    <a:pt x="125" y="271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6" y="289"/>
                    <a:pt x="127" y="290"/>
                    <a:pt x="129" y="290"/>
                  </a:cubicBezTo>
                  <a:cubicBezTo>
                    <a:pt x="129" y="290"/>
                    <a:pt x="129" y="290"/>
                    <a:pt x="129" y="290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2" y="287"/>
                    <a:pt x="142" y="285"/>
                    <a:pt x="142" y="285"/>
                  </a:cubicBezTo>
                  <a:cubicBezTo>
                    <a:pt x="141" y="275"/>
                    <a:pt x="141" y="275"/>
                    <a:pt x="141" y="275"/>
                  </a:cubicBezTo>
                  <a:cubicBezTo>
                    <a:pt x="141" y="274"/>
                    <a:pt x="140" y="272"/>
                    <a:pt x="142" y="27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50" y="264"/>
                    <a:pt x="152" y="263"/>
                    <a:pt x="153" y="263"/>
                  </a:cubicBezTo>
                  <a:cubicBezTo>
                    <a:pt x="163" y="264"/>
                    <a:pt x="163" y="264"/>
                    <a:pt x="163" y="264"/>
                  </a:cubicBezTo>
                  <a:cubicBezTo>
                    <a:pt x="164" y="266"/>
                    <a:pt x="165" y="265"/>
                    <a:pt x="165" y="267"/>
                  </a:cubicBezTo>
                  <a:cubicBezTo>
                    <a:pt x="171" y="276"/>
                    <a:pt x="171" y="276"/>
                    <a:pt x="171" y="276"/>
                  </a:cubicBezTo>
                  <a:cubicBezTo>
                    <a:pt x="173" y="277"/>
                    <a:pt x="171" y="279"/>
                    <a:pt x="171" y="279"/>
                  </a:cubicBezTo>
                  <a:cubicBezTo>
                    <a:pt x="169" y="289"/>
                    <a:pt x="169" y="289"/>
                    <a:pt x="169" y="289"/>
                  </a:cubicBezTo>
                  <a:cubicBezTo>
                    <a:pt x="167" y="289"/>
                    <a:pt x="167" y="291"/>
                    <a:pt x="166" y="291"/>
                  </a:cubicBezTo>
                  <a:cubicBezTo>
                    <a:pt x="165" y="292"/>
                    <a:pt x="165" y="292"/>
                    <a:pt x="164" y="292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5" y="295"/>
                    <a:pt x="154" y="296"/>
                    <a:pt x="154" y="296"/>
                  </a:cubicBezTo>
                  <a:cubicBezTo>
                    <a:pt x="154" y="296"/>
                    <a:pt x="154" y="296"/>
                    <a:pt x="154" y="297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9"/>
                    <a:pt x="157" y="309"/>
                    <a:pt x="158" y="309"/>
                  </a:cubicBezTo>
                  <a:cubicBezTo>
                    <a:pt x="158" y="309"/>
                    <a:pt x="158" y="309"/>
                    <a:pt x="158" y="309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4"/>
                    <a:pt x="178" y="302"/>
                    <a:pt x="180" y="302"/>
                  </a:cubicBezTo>
                  <a:cubicBezTo>
                    <a:pt x="181" y="298"/>
                    <a:pt x="182" y="295"/>
                    <a:pt x="183" y="292"/>
                  </a:cubicBezTo>
                  <a:cubicBezTo>
                    <a:pt x="187" y="280"/>
                    <a:pt x="188" y="279"/>
                    <a:pt x="188" y="278"/>
                  </a:cubicBezTo>
                  <a:cubicBezTo>
                    <a:pt x="188" y="278"/>
                    <a:pt x="188" y="278"/>
                    <a:pt x="188" y="278"/>
                  </a:cubicBezTo>
                  <a:cubicBezTo>
                    <a:pt x="187" y="277"/>
                    <a:pt x="187" y="275"/>
                    <a:pt x="187" y="274"/>
                  </a:cubicBezTo>
                  <a:cubicBezTo>
                    <a:pt x="180" y="264"/>
                    <a:pt x="180" y="264"/>
                    <a:pt x="180" y="264"/>
                  </a:cubicBezTo>
                  <a:close/>
                  <a:moveTo>
                    <a:pt x="255" y="184"/>
                  </a:moveTo>
                  <a:cubicBezTo>
                    <a:pt x="249" y="167"/>
                    <a:pt x="227" y="135"/>
                    <a:pt x="189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61" y="135"/>
                    <a:pt x="38" y="167"/>
                    <a:pt x="33" y="185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8" y="292"/>
                    <a:pt x="48" y="292"/>
                    <a:pt x="48" y="29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19" y="291"/>
                    <a:pt x="119" y="291"/>
                    <a:pt x="119" y="290"/>
                  </a:cubicBezTo>
                  <a:cubicBezTo>
                    <a:pt x="119" y="289"/>
                    <a:pt x="119" y="287"/>
                    <a:pt x="119" y="286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65"/>
                    <a:pt x="119" y="262"/>
                    <a:pt x="121" y="261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5"/>
                    <a:pt x="138" y="244"/>
                  </a:cubicBezTo>
                  <a:cubicBezTo>
                    <a:pt x="139" y="242"/>
                    <a:pt x="142" y="241"/>
                    <a:pt x="145" y="241"/>
                  </a:cubicBezTo>
                  <a:cubicBezTo>
                    <a:pt x="146" y="241"/>
                    <a:pt x="148" y="241"/>
                    <a:pt x="149" y="242"/>
                  </a:cubicBezTo>
                  <a:cubicBezTo>
                    <a:pt x="157" y="242"/>
                    <a:pt x="157" y="242"/>
                    <a:pt x="157" y="242"/>
                  </a:cubicBezTo>
                  <a:cubicBezTo>
                    <a:pt x="181" y="205"/>
                    <a:pt x="181" y="205"/>
                    <a:pt x="181" y="205"/>
                  </a:cubicBezTo>
                  <a:cubicBezTo>
                    <a:pt x="177" y="196"/>
                    <a:pt x="177" y="196"/>
                    <a:pt x="177" y="196"/>
                  </a:cubicBezTo>
                  <a:cubicBezTo>
                    <a:pt x="176" y="195"/>
                    <a:pt x="176" y="195"/>
                    <a:pt x="176" y="195"/>
                  </a:cubicBezTo>
                  <a:cubicBezTo>
                    <a:pt x="176" y="194"/>
                    <a:pt x="176" y="194"/>
                    <a:pt x="176" y="194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89"/>
                    <a:pt x="175" y="189"/>
                    <a:pt x="175" y="189"/>
                  </a:cubicBezTo>
                  <a:cubicBezTo>
                    <a:pt x="175" y="187"/>
                    <a:pt x="175" y="187"/>
                    <a:pt x="175" y="187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3" y="162"/>
                    <a:pt x="185" y="158"/>
                    <a:pt x="191" y="156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9" y="149"/>
                    <a:pt x="210" y="149"/>
                    <a:pt x="211" y="149"/>
                  </a:cubicBezTo>
                  <a:cubicBezTo>
                    <a:pt x="214" y="149"/>
                    <a:pt x="217" y="151"/>
                    <a:pt x="218" y="151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2" y="156"/>
                    <a:pt x="222" y="156"/>
                    <a:pt x="222" y="156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3"/>
                    <a:pt x="225" y="173"/>
                    <a:pt x="225" y="173"/>
                  </a:cubicBezTo>
                  <a:cubicBezTo>
                    <a:pt x="227" y="172"/>
                    <a:pt x="228" y="171"/>
                    <a:pt x="228" y="171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40" y="169"/>
                    <a:pt x="240" y="169"/>
                    <a:pt x="241" y="169"/>
                  </a:cubicBezTo>
                  <a:cubicBezTo>
                    <a:pt x="246" y="169"/>
                    <a:pt x="250" y="172"/>
                    <a:pt x="250" y="176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9"/>
                    <a:pt x="251" y="179"/>
                    <a:pt x="251" y="179"/>
                  </a:cubicBezTo>
                  <a:cubicBezTo>
                    <a:pt x="253" y="196"/>
                    <a:pt x="253" y="196"/>
                    <a:pt x="253" y="196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0" y="225"/>
                    <a:pt x="226" y="226"/>
                    <a:pt x="225" y="226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40" y="292"/>
                    <a:pt x="240" y="292"/>
                    <a:pt x="240" y="292"/>
                  </a:cubicBezTo>
                  <a:cubicBezTo>
                    <a:pt x="287" y="292"/>
                    <a:pt x="287" y="292"/>
                    <a:pt x="287" y="292"/>
                  </a:cubicBezTo>
                  <a:lnTo>
                    <a:pt x="255" y="184"/>
                  </a:lnTo>
                  <a:close/>
                  <a:moveTo>
                    <a:pt x="188" y="263"/>
                  </a:moveTo>
                  <a:cubicBezTo>
                    <a:pt x="193" y="269"/>
                    <a:pt x="193" y="269"/>
                    <a:pt x="193" y="269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195" y="277"/>
                    <a:pt x="195" y="277"/>
                    <a:pt x="195" y="277"/>
                  </a:cubicBezTo>
                  <a:cubicBezTo>
                    <a:pt x="196" y="279"/>
                    <a:pt x="196" y="279"/>
                    <a:pt x="196" y="279"/>
                  </a:cubicBezTo>
                  <a:cubicBezTo>
                    <a:pt x="195" y="281"/>
                    <a:pt x="195" y="281"/>
                    <a:pt x="195" y="281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08" y="233"/>
                    <a:pt x="208" y="233"/>
                    <a:pt x="208" y="233"/>
                  </a:cubicBezTo>
                  <a:lnTo>
                    <a:pt x="188" y="26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algn="ctr" defTabSz="685669"/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60675" y="2420091"/>
            <a:ext cx="4131484" cy="634357"/>
            <a:chOff x="3533313" y="3141063"/>
            <a:chExt cx="5508645" cy="845810"/>
          </a:xfrm>
          <a:solidFill>
            <a:srgbClr val="EDC30D"/>
          </a:solidFill>
        </p:grpSpPr>
        <p:sp>
          <p:nvSpPr>
            <p:cNvPr id="41" name="Title 1"/>
            <p:cNvSpPr txBox="1">
              <a:spLocks/>
            </p:cNvSpPr>
            <p:nvPr/>
          </p:nvSpPr>
          <p:spPr>
            <a:xfrm>
              <a:off x="3533313" y="3141063"/>
              <a:ext cx="2444985" cy="845810"/>
            </a:xfrm>
            <a:prstGeom prst="rect">
              <a:avLst/>
            </a:prstGeom>
            <a:grpFill/>
          </p:spPr>
          <p:txBody>
            <a:bodyPr vert="horz" wrap="square" lIns="107555" tIns="67223" rIns="107555" bIns="67223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85775">
                <a:spcBef>
                  <a:spcPct val="20000"/>
                </a:spcBef>
                <a:buSzPct val="90000"/>
              </a:pPr>
              <a: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r>
                <a:rPr lang="pt-BR" sz="1800" baseline="300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ª</a:t>
              </a:r>
              <a: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onda</a:t>
              </a:r>
              <a:b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pt-BR" sz="1800" spc="0" dirty="0">
                  <a:solidFill>
                    <a:schemeClr val="tx1"/>
                  </a:solidFill>
                  <a:latin typeface="+mn-lt"/>
                  <a:cs typeface="+mn-cs"/>
                </a:rPr>
                <a:t>Self-</a:t>
              </a:r>
              <a:r>
                <a:rPr lang="pt-BR" sz="1800" spc="0" dirty="0" err="1">
                  <a:solidFill>
                    <a:schemeClr val="tx1"/>
                  </a:solidFill>
                  <a:latin typeface="+mn-lt"/>
                  <a:cs typeface="+mn-cs"/>
                </a:rPr>
                <a:t>service</a:t>
              </a:r>
              <a:r>
                <a:rPr lang="pt-BR" sz="1800" spc="0" dirty="0">
                  <a:solidFill>
                    <a:schemeClr val="tx1"/>
                  </a:solidFill>
                  <a:latin typeface="+mn-lt"/>
                  <a:cs typeface="+mn-cs"/>
                </a:rPr>
                <a:t> BI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3533314" y="3896341"/>
              <a:ext cx="5508644" cy="58485"/>
            </a:xfrm>
            <a:prstGeom prst="line">
              <a:avLst/>
            </a:prstGeom>
            <a:grpFill/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40973" y="3811112"/>
            <a:ext cx="5451186" cy="634357"/>
            <a:chOff x="2026122" y="4995756"/>
            <a:chExt cx="7268248" cy="845809"/>
          </a:xfrm>
        </p:grpSpPr>
        <p:sp>
          <p:nvSpPr>
            <p:cNvPr id="44" name="Title 1"/>
            <p:cNvSpPr txBox="1">
              <a:spLocks/>
            </p:cNvSpPr>
            <p:nvPr/>
          </p:nvSpPr>
          <p:spPr>
            <a:xfrm>
              <a:off x="2026122" y="4995756"/>
              <a:ext cx="2081873" cy="845809"/>
            </a:xfrm>
            <a:prstGeom prst="rect">
              <a:avLst/>
            </a:prstGeom>
            <a:solidFill>
              <a:srgbClr val="EDC30D"/>
            </a:solidFill>
          </p:spPr>
          <p:txBody>
            <a:bodyPr vert="horz" wrap="square" lIns="107555" tIns="67223" rIns="107555" bIns="67223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85775">
                <a:spcBef>
                  <a:spcPct val="20000"/>
                </a:spcBef>
                <a:buSzPct val="90000"/>
              </a:pPr>
              <a: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1ª Onda</a:t>
              </a:r>
              <a:b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pt-BR" sz="1800" spc="0" dirty="0">
                  <a:solidFill>
                    <a:schemeClr val="tx1"/>
                  </a:solidFill>
                  <a:latin typeface="+mn-lt"/>
                  <a:cs typeface="+mn-cs"/>
                </a:rPr>
                <a:t>BI por TI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2026123" y="5743590"/>
              <a:ext cx="7268247" cy="97974"/>
            </a:xfrm>
            <a:prstGeom prst="line">
              <a:avLst/>
            </a:prstGeom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780379" y="1029072"/>
            <a:ext cx="2811780" cy="634357"/>
            <a:chOff x="5040505" y="1286370"/>
            <a:chExt cx="3749040" cy="845810"/>
          </a:xfrm>
          <a:solidFill>
            <a:srgbClr val="EDC30D"/>
          </a:solidFill>
        </p:grpSpPr>
        <p:sp>
          <p:nvSpPr>
            <p:cNvPr id="47" name="Title 1"/>
            <p:cNvSpPr txBox="1">
              <a:spLocks/>
            </p:cNvSpPr>
            <p:nvPr/>
          </p:nvSpPr>
          <p:spPr>
            <a:xfrm>
              <a:off x="5040505" y="1286370"/>
              <a:ext cx="1920240" cy="845810"/>
            </a:xfrm>
            <a:prstGeom prst="rect">
              <a:avLst/>
            </a:prstGeom>
            <a:grpFill/>
          </p:spPr>
          <p:txBody>
            <a:bodyPr vert="horz" wrap="square" lIns="107555" tIns="67223" rIns="107555" bIns="67223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85775">
                <a:spcBef>
                  <a:spcPct val="20000"/>
                </a:spcBef>
                <a:buSzPct val="90000"/>
              </a:pPr>
              <a: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3ª onda</a:t>
              </a:r>
              <a:br>
                <a:rPr lang="pt-BR" sz="18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pt-BR" sz="1800" spc="0" dirty="0">
                  <a:solidFill>
                    <a:schemeClr val="tx1"/>
                  </a:solidFill>
                  <a:latin typeface="+mn-lt"/>
                  <a:cs typeface="+mn-cs"/>
                </a:rPr>
                <a:t>Usuário Final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5040505" y="2046733"/>
              <a:ext cx="3749040" cy="0"/>
            </a:xfrm>
            <a:prstGeom prst="line">
              <a:avLst/>
            </a:prstGeom>
            <a:grpFill/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85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do Power BI</a:t>
            </a:r>
          </a:p>
        </p:txBody>
      </p:sp>
      <p:pic>
        <p:nvPicPr>
          <p:cNvPr id="1028" name="Picture 4" descr="http://www.poweredsolutions.co/wp-content/uploads/2015/07/ima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75" y="197427"/>
            <a:ext cx="2410725" cy="1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64" y="2036038"/>
            <a:ext cx="2500763" cy="1168949"/>
          </a:xfrm>
          <a:prstGeom prst="rect">
            <a:avLst/>
          </a:prstGeom>
        </p:spPr>
      </p:pic>
      <p:pic>
        <p:nvPicPr>
          <p:cNvPr id="1030" name="Picture 6" descr="http://1u88jj3r4db2x4txp44yqfj1.wpengine.netdna-cdn.com/wp-content/uploads/2015/01/Power-BI-iPhone-iPad-Surfa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46" y="3734343"/>
            <a:ext cx="2742040" cy="117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/>
          <p:cNvCxnSpPr/>
          <p:nvPr/>
        </p:nvCxnSpPr>
        <p:spPr>
          <a:xfrm flipH="1">
            <a:off x="3707306" y="971550"/>
            <a:ext cx="1626694" cy="132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ages.techhive.com/images/article/2015/08/excel-2016-mac-icon-100610905-galler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42" y="1674812"/>
            <a:ext cx="824364" cy="5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3"/>
          <p:cNvSpPr>
            <a:spLocks noEditPoints="1"/>
          </p:cNvSpPr>
          <p:nvPr/>
        </p:nvSpPr>
        <p:spPr bwMode="black">
          <a:xfrm>
            <a:off x="3112400" y="3130859"/>
            <a:ext cx="369494" cy="38273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0498" tIns="30249" rIns="60498" bIns="30249" numCol="1" anchor="t" anchorCtr="0" compatLnSpc="1">
            <a:prstTxWarp prst="textNoShape">
              <a:avLst/>
            </a:prstTxWarp>
          </a:bodyPr>
          <a:lstStyle/>
          <a:p>
            <a:pPr defTabSz="685512">
              <a:lnSpc>
                <a:spcPct val="90000"/>
              </a:lnSpc>
              <a:defRPr/>
            </a:pPr>
            <a:endParaRPr lang="en-US" sz="1175" kern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9" name="Can 255"/>
          <p:cNvSpPr/>
          <p:nvPr/>
        </p:nvSpPr>
        <p:spPr>
          <a:xfrm>
            <a:off x="3125956" y="2413526"/>
            <a:ext cx="342383" cy="392648"/>
          </a:xfrm>
          <a:prstGeom prst="can">
            <a:avLst/>
          </a:prstGeom>
          <a:solidFill>
            <a:schemeClr val="tx1"/>
          </a:solidFill>
          <a:ln w="19050" cap="flat" cmpd="sng" algn="ctr">
            <a:solidFill>
              <a:srgbClr val="E3E3E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537">
              <a:lnSpc>
                <a:spcPct val="90000"/>
              </a:lnSpc>
              <a:defRPr/>
            </a:pPr>
            <a:endParaRPr lang="en-US" sz="1350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 Light" panose="020B0502040204020203" pitchFamily="34" charset="0"/>
            </a:endParaRPr>
          </a:p>
        </p:txBody>
      </p:sp>
      <p:sp>
        <p:nvSpPr>
          <p:cNvPr id="11" name="Seta para a Esquerda e para a Direita 10"/>
          <p:cNvSpPr/>
          <p:nvPr/>
        </p:nvSpPr>
        <p:spPr>
          <a:xfrm>
            <a:off x="4001656" y="2476500"/>
            <a:ext cx="762000" cy="2667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864650" y="2761527"/>
            <a:ext cx="107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Gateway</a:t>
            </a:r>
          </a:p>
        </p:txBody>
      </p:sp>
      <p:cxnSp>
        <p:nvCxnSpPr>
          <p:cNvPr id="24" name="Conector de Seta Reta 23"/>
          <p:cNvCxnSpPr>
            <a:stCxn id="5" idx="1"/>
            <a:endCxn id="11" idx="7"/>
          </p:cNvCxnSpPr>
          <p:nvPr/>
        </p:nvCxnSpPr>
        <p:spPr>
          <a:xfrm flipH="1" flipV="1">
            <a:off x="4763656" y="2609850"/>
            <a:ext cx="662708" cy="1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H="1">
            <a:off x="3671458" y="2632364"/>
            <a:ext cx="19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1030" idx="0"/>
          </p:cNvCxnSpPr>
          <p:nvPr/>
        </p:nvCxnSpPr>
        <p:spPr>
          <a:xfrm flipV="1">
            <a:off x="6792766" y="3451892"/>
            <a:ext cx="580" cy="28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1028" idx="2"/>
          </p:cNvCxnSpPr>
          <p:nvPr/>
        </p:nvCxnSpPr>
        <p:spPr>
          <a:xfrm flipH="1">
            <a:off x="6689437" y="1492250"/>
            <a:ext cx="1" cy="31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7989472" y="2373868"/>
            <a:ext cx="11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Serviço Power BI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7945600" y="504285"/>
            <a:ext cx="11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Power BI Desktop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16463" y="3856254"/>
            <a:ext cx="114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Power BI </a:t>
            </a:r>
            <a:r>
              <a:rPr lang="pt-BR" dirty="0" err="1"/>
              <a:t>App</a:t>
            </a:r>
            <a:endParaRPr lang="pt-BR" dirty="0"/>
          </a:p>
        </p:txBody>
      </p:sp>
      <p:grpSp>
        <p:nvGrpSpPr>
          <p:cNvPr id="44" name="Group 159"/>
          <p:cNvGrpSpPr/>
          <p:nvPr/>
        </p:nvGrpSpPr>
        <p:grpSpPr>
          <a:xfrm>
            <a:off x="4131047" y="1657350"/>
            <a:ext cx="368850" cy="2664134"/>
            <a:chOff x="10461581" y="2911465"/>
            <a:chExt cx="491800" cy="3552179"/>
          </a:xfrm>
        </p:grpSpPr>
        <p:sp>
          <p:nvSpPr>
            <p:cNvPr id="45" name="Oval 160"/>
            <p:cNvSpPr/>
            <p:nvPr/>
          </p:nvSpPr>
          <p:spPr bwMode="auto">
            <a:xfrm rot="16200000" flipH="1" flipV="1">
              <a:off x="10503133" y="5505840"/>
              <a:ext cx="412039" cy="41203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6" name="Group 161"/>
            <p:cNvGrpSpPr/>
            <p:nvPr/>
          </p:nvGrpSpPr>
          <p:grpSpPr>
            <a:xfrm rot="16200000">
              <a:off x="9057683" y="4406256"/>
              <a:ext cx="3313621" cy="324039"/>
              <a:chOff x="8231750" y="5960661"/>
              <a:chExt cx="3313621" cy="324039"/>
            </a:xfrm>
          </p:grpSpPr>
          <p:sp>
            <p:nvSpPr>
              <p:cNvPr id="63" name="TextBox 184"/>
              <p:cNvSpPr txBox="1"/>
              <p:nvPr/>
            </p:nvSpPr>
            <p:spPr>
              <a:xfrm>
                <a:off x="8283352" y="5960661"/>
                <a:ext cx="3262019" cy="166200"/>
              </a:xfrm>
              <a:prstGeom prst="rect">
                <a:avLst/>
              </a:prstGeom>
              <a:noFill/>
            </p:spPr>
            <p:txBody>
              <a:bodyPr wrap="square" lIns="137160" tIns="0" rIns="137160" bIns="0" rtlCol="0">
                <a:spAutoFit/>
              </a:bodyPr>
              <a:lstStyle>
                <a:defPPr>
                  <a:defRPr lang="en-US"/>
                </a:defPPr>
                <a:lvl1pPr algn="r">
                  <a:lnSpc>
                    <a:spcPct val="90000"/>
                  </a:lnSpc>
                  <a:spcAft>
                    <a:spcPts val="600"/>
                  </a:spcAft>
                  <a:defRPr sz="1200">
                    <a:gradFill flip="none" rotWithShape="1">
                      <a:gsLst>
                        <a:gs pos="0">
                          <a:schemeClr val="bg1"/>
                        </a:gs>
                        <a:gs pos="7400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2"/>
                        </a:gs>
                      </a:gsLst>
                      <a:lin ang="0" scaled="1"/>
                      <a:tileRect/>
                    </a:gradFill>
                  </a:defRPr>
                </a:lvl1pPr>
              </a:lstStyle>
              <a:p>
                <a:pPr algn="l"/>
                <a:r>
                  <a:rPr lang="en-US" sz="900" dirty="0">
                    <a:gradFill flip="none" rotWithShape="1">
                      <a:gsLst>
                        <a:gs pos="0">
                          <a:srgbClr val="D2D2D2"/>
                        </a:gs>
                        <a:gs pos="74000">
                          <a:srgbClr val="000000">
                            <a:lumMod val="50000"/>
                            <a:lumOff val="50000"/>
                          </a:srgbClr>
                        </a:gs>
                        <a:gs pos="100000">
                          <a:srgbClr val="505050"/>
                        </a:gs>
                      </a:gsLst>
                      <a:lin ang="10800000" scaled="1"/>
                      <a:tileRect/>
                    </a:gradFill>
                  </a:rPr>
                  <a:t>0110001</a:t>
                </a:r>
              </a:p>
            </p:txBody>
          </p:sp>
          <p:sp>
            <p:nvSpPr>
              <p:cNvPr id="64" name="TextBox 185"/>
              <p:cNvSpPr txBox="1"/>
              <p:nvPr/>
            </p:nvSpPr>
            <p:spPr>
              <a:xfrm>
                <a:off x="8231750" y="6118500"/>
                <a:ext cx="3262018" cy="166200"/>
              </a:xfrm>
              <a:prstGeom prst="rect">
                <a:avLst/>
              </a:prstGeom>
              <a:noFill/>
            </p:spPr>
            <p:txBody>
              <a:bodyPr wrap="square" lIns="137160" tIns="0" rIns="137160" bIns="0" rtlCol="0">
                <a:spAutoFit/>
              </a:bodyPr>
              <a:lstStyle>
                <a:defPPr>
                  <a:defRPr lang="en-US"/>
                </a:defPPr>
                <a:lvl1pPr algn="r">
                  <a:lnSpc>
                    <a:spcPct val="90000"/>
                  </a:lnSpc>
                  <a:spcAft>
                    <a:spcPts val="600"/>
                  </a:spcAft>
                  <a:defRPr sz="1200">
                    <a:gradFill flip="none" rotWithShape="1">
                      <a:gsLst>
                        <a:gs pos="0">
                          <a:schemeClr val="bg1"/>
                        </a:gs>
                        <a:gs pos="7400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2"/>
                        </a:gs>
                      </a:gsLst>
                      <a:lin ang="0" scaled="1"/>
                      <a:tileRect/>
                    </a:gradFill>
                  </a:defRPr>
                </a:lvl1pPr>
              </a:lstStyle>
              <a:p>
                <a:pPr algn="l"/>
                <a:r>
                  <a:rPr lang="en-US" sz="900" dirty="0">
                    <a:gradFill flip="none" rotWithShape="1">
                      <a:gsLst>
                        <a:gs pos="0">
                          <a:srgbClr val="D2D2D2"/>
                        </a:gs>
                        <a:gs pos="74000">
                          <a:srgbClr val="000000">
                            <a:lumMod val="50000"/>
                            <a:lumOff val="50000"/>
                          </a:srgbClr>
                        </a:gs>
                        <a:gs pos="100000">
                          <a:srgbClr val="505050"/>
                        </a:gs>
                      </a:gsLst>
                      <a:lin ang="10800000" scaled="1"/>
                      <a:tileRect/>
                    </a:gradFill>
                  </a:rPr>
                  <a:t>00010110</a:t>
                </a:r>
              </a:p>
            </p:txBody>
          </p:sp>
        </p:grpSp>
        <p:grpSp>
          <p:nvGrpSpPr>
            <p:cNvPr id="47" name="Group 162"/>
            <p:cNvGrpSpPr/>
            <p:nvPr/>
          </p:nvGrpSpPr>
          <p:grpSpPr>
            <a:xfrm>
              <a:off x="10461581" y="5900047"/>
              <a:ext cx="491800" cy="563597"/>
              <a:chOff x="4076702" y="-2333624"/>
              <a:chExt cx="1446213" cy="1657349"/>
            </a:xfrm>
            <a:solidFill>
              <a:schemeClr val="tx2"/>
            </a:solidFill>
          </p:grpSpPr>
          <p:grpSp>
            <p:nvGrpSpPr>
              <p:cNvPr id="48" name="Group 4"/>
              <p:cNvGrpSpPr>
                <a:grpSpLocks noChangeAspect="1"/>
              </p:cNvGrpSpPr>
              <p:nvPr/>
            </p:nvGrpSpPr>
            <p:grpSpPr bwMode="auto">
              <a:xfrm>
                <a:off x="4076702" y="-2333624"/>
                <a:ext cx="1446213" cy="1657349"/>
                <a:chOff x="2568" y="-1470"/>
                <a:chExt cx="911" cy="1044"/>
              </a:xfrm>
              <a:grpFill/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2568" y="-1330"/>
                  <a:ext cx="907" cy="904"/>
                </a:xfrm>
                <a:custGeom>
                  <a:avLst/>
                  <a:gdLst>
                    <a:gd name="T0" fmla="*/ 354 w 381"/>
                    <a:gd name="T1" fmla="*/ 102 h 380"/>
                    <a:gd name="T2" fmla="*/ 182 w 381"/>
                    <a:gd name="T3" fmla="*/ 3 h 380"/>
                    <a:gd name="T4" fmla="*/ 4 w 381"/>
                    <a:gd name="T5" fmla="*/ 196 h 380"/>
                    <a:gd name="T6" fmla="*/ 27 w 381"/>
                    <a:gd name="T7" fmla="*/ 278 h 380"/>
                    <a:gd name="T8" fmla="*/ 199 w 381"/>
                    <a:gd name="T9" fmla="*/ 377 h 380"/>
                    <a:gd name="T10" fmla="*/ 377 w 381"/>
                    <a:gd name="T11" fmla="*/ 184 h 380"/>
                    <a:gd name="T12" fmla="*/ 354 w 381"/>
                    <a:gd name="T13" fmla="*/ 102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380">
                      <a:moveTo>
                        <a:pt x="354" y="102"/>
                      </a:moveTo>
                      <a:cubicBezTo>
                        <a:pt x="322" y="41"/>
                        <a:pt x="256" y="0"/>
                        <a:pt x="182" y="3"/>
                      </a:cubicBezTo>
                      <a:cubicBezTo>
                        <a:pt x="80" y="8"/>
                        <a:pt x="0" y="94"/>
                        <a:pt x="4" y="196"/>
                      </a:cubicBezTo>
                      <a:cubicBezTo>
                        <a:pt x="5" y="226"/>
                        <a:pt x="14" y="254"/>
                        <a:pt x="27" y="278"/>
                      </a:cubicBezTo>
                      <a:cubicBezTo>
                        <a:pt x="59" y="339"/>
                        <a:pt x="125" y="380"/>
                        <a:pt x="199" y="377"/>
                      </a:cubicBezTo>
                      <a:cubicBezTo>
                        <a:pt x="301" y="373"/>
                        <a:pt x="381" y="287"/>
                        <a:pt x="377" y="184"/>
                      </a:cubicBezTo>
                      <a:cubicBezTo>
                        <a:pt x="375" y="154"/>
                        <a:pt x="367" y="127"/>
                        <a:pt x="354" y="102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Oval 7"/>
                <p:cNvSpPr>
                  <a:spLocks noChangeArrowheads="1"/>
                </p:cNvSpPr>
                <p:nvPr/>
              </p:nvSpPr>
              <p:spPr bwMode="auto">
                <a:xfrm>
                  <a:off x="2960" y="-906"/>
                  <a:ext cx="115" cy="11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Oval 8"/>
                <p:cNvSpPr>
                  <a:spLocks noChangeArrowheads="1"/>
                </p:cNvSpPr>
                <p:nvPr/>
              </p:nvSpPr>
              <p:spPr bwMode="auto">
                <a:xfrm>
                  <a:off x="2987" y="-887"/>
                  <a:ext cx="69" cy="7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896" y="-1380"/>
                  <a:ext cx="243" cy="126"/>
                </a:xfrm>
                <a:custGeom>
                  <a:avLst/>
                  <a:gdLst>
                    <a:gd name="T0" fmla="*/ 102 w 102"/>
                    <a:gd name="T1" fmla="*/ 35 h 53"/>
                    <a:gd name="T2" fmla="*/ 83 w 102"/>
                    <a:gd name="T3" fmla="*/ 53 h 53"/>
                    <a:gd name="T4" fmla="*/ 19 w 102"/>
                    <a:gd name="T5" fmla="*/ 53 h 53"/>
                    <a:gd name="T6" fmla="*/ 0 w 102"/>
                    <a:gd name="T7" fmla="*/ 35 h 53"/>
                    <a:gd name="T8" fmla="*/ 0 w 102"/>
                    <a:gd name="T9" fmla="*/ 19 h 53"/>
                    <a:gd name="T10" fmla="*/ 19 w 102"/>
                    <a:gd name="T11" fmla="*/ 0 h 53"/>
                    <a:gd name="T12" fmla="*/ 83 w 102"/>
                    <a:gd name="T13" fmla="*/ 0 h 53"/>
                    <a:gd name="T14" fmla="*/ 102 w 102"/>
                    <a:gd name="T15" fmla="*/ 19 h 53"/>
                    <a:gd name="T16" fmla="*/ 102 w 102"/>
                    <a:gd name="T17" fmla="*/ 3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53">
                      <a:moveTo>
                        <a:pt x="102" y="35"/>
                      </a:moveTo>
                      <a:cubicBezTo>
                        <a:pt x="102" y="45"/>
                        <a:pt x="93" y="53"/>
                        <a:pt x="83" y="53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8" y="53"/>
                        <a:pt x="0" y="45"/>
                        <a:pt x="0" y="3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8"/>
                        <a:pt x="8" y="0"/>
                        <a:pt x="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93" y="0"/>
                        <a:pt x="102" y="8"/>
                        <a:pt x="102" y="19"/>
                      </a:cubicBezTo>
                      <a:lnTo>
                        <a:pt x="102" y="35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Oval 10"/>
                <p:cNvSpPr>
                  <a:spLocks noChangeArrowheads="1"/>
                </p:cNvSpPr>
                <p:nvPr/>
              </p:nvSpPr>
              <p:spPr bwMode="auto">
                <a:xfrm>
                  <a:off x="2991" y="-873"/>
                  <a:ext cx="53" cy="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3353" y="-1263"/>
                  <a:ext cx="126" cy="143"/>
                </a:xfrm>
                <a:custGeom>
                  <a:avLst/>
                  <a:gdLst>
                    <a:gd name="T0" fmla="*/ 47 w 53"/>
                    <a:gd name="T1" fmla="*/ 56 h 60"/>
                    <a:gd name="T2" fmla="*/ 29 w 53"/>
                    <a:gd name="T3" fmla="*/ 54 h 60"/>
                    <a:gd name="T4" fmla="*/ 4 w 53"/>
                    <a:gd name="T5" fmla="*/ 22 h 60"/>
                    <a:gd name="T6" fmla="*/ 6 w 53"/>
                    <a:gd name="T7" fmla="*/ 4 h 60"/>
                    <a:gd name="T8" fmla="*/ 6 w 53"/>
                    <a:gd name="T9" fmla="*/ 4 h 60"/>
                    <a:gd name="T10" fmla="*/ 24 w 53"/>
                    <a:gd name="T11" fmla="*/ 6 h 60"/>
                    <a:gd name="T12" fmla="*/ 49 w 53"/>
                    <a:gd name="T13" fmla="*/ 38 h 60"/>
                    <a:gd name="T14" fmla="*/ 47 w 53"/>
                    <a:gd name="T15" fmla="*/ 5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60">
                      <a:moveTo>
                        <a:pt x="47" y="56"/>
                      </a:moveTo>
                      <a:cubicBezTo>
                        <a:pt x="41" y="60"/>
                        <a:pt x="33" y="59"/>
                        <a:pt x="29" y="54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16"/>
                        <a:pt x="1" y="8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2" y="0"/>
                        <a:pt x="20" y="1"/>
                        <a:pt x="24" y="6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3" y="44"/>
                        <a:pt x="52" y="51"/>
                        <a:pt x="47" y="56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Freeform 12"/>
                <p:cNvSpPr>
                  <a:spLocks/>
                </p:cNvSpPr>
                <p:nvPr/>
              </p:nvSpPr>
              <p:spPr bwMode="auto">
                <a:xfrm>
                  <a:off x="3298" y="-1206"/>
                  <a:ext cx="129" cy="112"/>
                </a:xfrm>
                <a:custGeom>
                  <a:avLst/>
                  <a:gdLst>
                    <a:gd name="T0" fmla="*/ 15 w 54"/>
                    <a:gd name="T1" fmla="*/ 44 h 47"/>
                    <a:gd name="T2" fmla="*/ 3 w 54"/>
                    <a:gd name="T3" fmla="*/ 43 h 47"/>
                    <a:gd name="T4" fmla="*/ 3 w 54"/>
                    <a:gd name="T5" fmla="*/ 43 h 47"/>
                    <a:gd name="T6" fmla="*/ 4 w 54"/>
                    <a:gd name="T7" fmla="*/ 31 h 47"/>
                    <a:gd name="T8" fmla="*/ 39 w 54"/>
                    <a:gd name="T9" fmla="*/ 3 h 47"/>
                    <a:gd name="T10" fmla="*/ 51 w 54"/>
                    <a:gd name="T11" fmla="*/ 5 h 47"/>
                    <a:gd name="T12" fmla="*/ 51 w 54"/>
                    <a:gd name="T13" fmla="*/ 5 h 47"/>
                    <a:gd name="T14" fmla="*/ 50 w 54"/>
                    <a:gd name="T15" fmla="*/ 17 h 47"/>
                    <a:gd name="T16" fmla="*/ 15 w 54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47">
                      <a:moveTo>
                        <a:pt x="15" y="44"/>
                      </a:moveTo>
                      <a:cubicBezTo>
                        <a:pt x="11" y="47"/>
                        <a:pt x="6" y="47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0" y="39"/>
                        <a:pt x="0" y="34"/>
                        <a:pt x="4" y="31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43" y="0"/>
                        <a:pt x="48" y="1"/>
                        <a:pt x="51" y="5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4" y="8"/>
                        <a:pt x="54" y="14"/>
                        <a:pt x="50" y="17"/>
                      </a:cubicBezTo>
                      <a:lnTo>
                        <a:pt x="15" y="4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Freeform 13"/>
                <p:cNvSpPr>
                  <a:spLocks/>
                </p:cNvSpPr>
                <p:nvPr/>
              </p:nvSpPr>
              <p:spPr bwMode="auto">
                <a:xfrm>
                  <a:off x="2925" y="-1470"/>
                  <a:ext cx="183" cy="59"/>
                </a:xfrm>
                <a:custGeom>
                  <a:avLst/>
                  <a:gdLst>
                    <a:gd name="T0" fmla="*/ 77 w 77"/>
                    <a:gd name="T1" fmla="*/ 13 h 25"/>
                    <a:gd name="T2" fmla="*/ 64 w 77"/>
                    <a:gd name="T3" fmla="*/ 25 h 25"/>
                    <a:gd name="T4" fmla="*/ 12 w 77"/>
                    <a:gd name="T5" fmla="*/ 25 h 25"/>
                    <a:gd name="T6" fmla="*/ 0 w 77"/>
                    <a:gd name="T7" fmla="*/ 13 h 25"/>
                    <a:gd name="T8" fmla="*/ 0 w 77"/>
                    <a:gd name="T9" fmla="*/ 13 h 25"/>
                    <a:gd name="T10" fmla="*/ 12 w 77"/>
                    <a:gd name="T11" fmla="*/ 0 h 25"/>
                    <a:gd name="T12" fmla="*/ 64 w 77"/>
                    <a:gd name="T13" fmla="*/ 0 h 25"/>
                    <a:gd name="T14" fmla="*/ 77 w 7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25">
                      <a:moveTo>
                        <a:pt x="77" y="13"/>
                      </a:moveTo>
                      <a:cubicBezTo>
                        <a:pt x="77" y="20"/>
                        <a:pt x="71" y="25"/>
                        <a:pt x="64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5" y="25"/>
                        <a:pt x="0" y="20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71" y="0"/>
                        <a:pt x="77" y="6"/>
                        <a:pt x="77" y="13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Rectangle 14"/>
                <p:cNvSpPr>
                  <a:spLocks noChangeArrowheads="1"/>
                </p:cNvSpPr>
                <p:nvPr/>
              </p:nvSpPr>
              <p:spPr bwMode="auto">
                <a:xfrm>
                  <a:off x="2965" y="-1422"/>
                  <a:ext cx="105" cy="54"/>
                </a:xfrm>
                <a:prstGeom prst="rect">
                  <a:avLst/>
                </a:pr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170"/>
              <p:cNvGrpSpPr/>
              <p:nvPr/>
            </p:nvGrpSpPr>
            <p:grpSpPr>
              <a:xfrm rot="5400000">
                <a:off x="4266802" y="-1927225"/>
                <a:ext cx="1066800" cy="1066800"/>
                <a:chOff x="4236244" y="-1957783"/>
                <a:chExt cx="1066800" cy="1066800"/>
              </a:xfrm>
              <a:grpFill/>
            </p:grpSpPr>
            <p:sp>
              <p:nvSpPr>
                <p:cNvPr id="52" name="Oval 173"/>
                <p:cNvSpPr/>
                <p:nvPr/>
              </p:nvSpPr>
              <p:spPr>
                <a:xfrm>
                  <a:off x="4236244" y="-1957783"/>
                  <a:ext cx="1066800" cy="1066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Isosceles Triangle 174"/>
                <p:cNvSpPr/>
                <p:nvPr/>
              </p:nvSpPr>
              <p:spPr>
                <a:xfrm>
                  <a:off x="4718082" y="-1951436"/>
                  <a:ext cx="103123" cy="533401"/>
                </a:xfrm>
                <a:prstGeom prst="triangle">
                  <a:avLst/>
                </a:prstGeom>
                <a:solidFill>
                  <a:srgbClr val="9191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0" name="Block Arc 171"/>
              <p:cNvSpPr/>
              <p:nvPr/>
            </p:nvSpPr>
            <p:spPr>
              <a:xfrm>
                <a:off x="4262569" y="-1931062"/>
                <a:ext cx="1073150" cy="1073148"/>
              </a:xfrm>
              <a:prstGeom prst="blockArc">
                <a:avLst>
                  <a:gd name="adj1" fmla="val 16240927"/>
                  <a:gd name="adj2" fmla="val 0"/>
                  <a:gd name="adj3" fmla="val 25000"/>
                </a:avLst>
              </a:prstGeom>
              <a:gradFill>
                <a:gsLst>
                  <a:gs pos="28000">
                    <a:schemeClr val="tx2">
                      <a:alpha val="0"/>
                    </a:schemeClr>
                  </a:gs>
                  <a:gs pos="100000">
                    <a:srgbClr val="919191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172"/>
              <p:cNvSpPr/>
              <p:nvPr/>
            </p:nvSpPr>
            <p:spPr>
              <a:xfrm>
                <a:off x="4709048" y="-1484981"/>
                <a:ext cx="182312" cy="182312"/>
              </a:xfrm>
              <a:prstGeom prst="ellipse">
                <a:avLst/>
              </a:prstGeom>
              <a:solidFill>
                <a:srgbClr val="91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65" name="Conector de Seta Reta 64"/>
          <p:cNvCxnSpPr/>
          <p:nvPr/>
        </p:nvCxnSpPr>
        <p:spPr>
          <a:xfrm flipV="1">
            <a:off x="4572000" y="3204987"/>
            <a:ext cx="699534" cy="74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3875234" y="4316951"/>
            <a:ext cx="897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/>
              <a:t>Rest</a:t>
            </a:r>
            <a:r>
              <a:rPr lang="pt-BR" sz="1100" dirty="0"/>
              <a:t> API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2807100" y="3481068"/>
            <a:ext cx="897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Cubos</a:t>
            </a:r>
          </a:p>
        </p:txBody>
      </p:sp>
      <p:sp>
        <p:nvSpPr>
          <p:cNvPr id="67" name="CaixaDeTexto 66"/>
          <p:cNvSpPr txBox="1"/>
          <p:nvPr/>
        </p:nvSpPr>
        <p:spPr>
          <a:xfrm>
            <a:off x="2800291" y="2777843"/>
            <a:ext cx="897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DB</a:t>
            </a:r>
          </a:p>
        </p:txBody>
      </p:sp>
      <p:sp>
        <p:nvSpPr>
          <p:cNvPr id="68" name="CaixaDeTexto 67"/>
          <p:cNvSpPr txBox="1"/>
          <p:nvPr/>
        </p:nvSpPr>
        <p:spPr>
          <a:xfrm>
            <a:off x="2786301" y="2071349"/>
            <a:ext cx="897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9415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2"/>
          <p:cNvSpPr>
            <a:spLocks noGrp="1"/>
          </p:cNvSpPr>
          <p:nvPr>
            <p:ph type="title" idx="4294967295"/>
          </p:nvPr>
        </p:nvSpPr>
        <p:spPr>
          <a:xfrm>
            <a:off x="0" y="209550"/>
            <a:ext cx="2667000" cy="4800600"/>
          </a:xfrm>
        </p:spPr>
        <p:txBody>
          <a:bodyPr/>
          <a:lstStyle/>
          <a:p>
            <a:pPr lvl="0"/>
            <a:r>
              <a:rPr lang="en-US" dirty="0"/>
              <a:t>Power BI overview</a:t>
            </a:r>
            <a:endParaRPr lang="en-US" sz="2941" dirty="0">
              <a:gradFill>
                <a:gsLst>
                  <a:gs pos="16814">
                    <a:schemeClr val="tx2"/>
                  </a:gs>
                  <a:gs pos="23000">
                    <a:schemeClr val="tx2"/>
                  </a:gs>
                </a:gsLst>
                <a:lin ang="5400000" scaled="0"/>
              </a:gra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422843" y="1099222"/>
            <a:ext cx="2589255" cy="1765501"/>
            <a:chOff x="8785859" y="1494521"/>
            <a:chExt cx="3521567" cy="2401204"/>
          </a:xfrm>
          <a:effectLst/>
        </p:grpSpPr>
        <p:grpSp>
          <p:nvGrpSpPr>
            <p:cNvPr id="191" name="Group 190"/>
            <p:cNvGrpSpPr/>
            <p:nvPr/>
          </p:nvGrpSpPr>
          <p:grpSpPr>
            <a:xfrm>
              <a:off x="8785859" y="1579444"/>
              <a:ext cx="3431366" cy="2316281"/>
              <a:chOff x="8785859" y="1579444"/>
              <a:chExt cx="3431366" cy="2316281"/>
            </a:xfrm>
          </p:grpSpPr>
          <p:sp>
            <p:nvSpPr>
              <p:cNvPr id="193" name="Rectangle 192"/>
              <p:cNvSpPr/>
              <p:nvPr/>
            </p:nvSpPr>
            <p:spPr bwMode="auto">
              <a:xfrm>
                <a:off x="8785859" y="1579444"/>
                <a:ext cx="3431366" cy="2316281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0795" cap="flat" cmpd="sng" algn="ctr">
                <a:noFill/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2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71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8785859" y="1579444"/>
                <a:ext cx="1645902" cy="461574"/>
              </a:xfrm>
              <a:prstGeom prst="rect">
                <a:avLst/>
              </a:prstGeom>
              <a:noFill/>
            </p:spPr>
            <p:txBody>
              <a:bodyPr wrap="square" lIns="134464" tIns="107571" rIns="134464" bIns="67232" rtlCol="0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93162">
                          <a:schemeClr val="tx1">
                            <a:lumMod val="50000"/>
                          </a:schemeClr>
                        </a:gs>
                        <a:gs pos="68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ffectLst/>
                    <a:uLnTx/>
                    <a:uFillTx/>
                  </a:defRPr>
                </a:lvl1pPr>
              </a:lstStyle>
              <a:p>
                <a:r>
                  <a:rPr lang="en-US" sz="1176" dirty="0">
                    <a:gradFill>
                      <a:gsLst>
                        <a:gs pos="80342">
                          <a:srgbClr val="0078D7"/>
                        </a:gs>
                        <a:gs pos="46000">
                          <a:srgbClr val="0078D7"/>
                        </a:gs>
                      </a:gsLst>
                      <a:lin ang="5400000" scaled="0"/>
                    </a:gradFill>
                  </a:rPr>
                  <a:t>Web browser</a:t>
                </a:r>
              </a:p>
            </p:txBody>
          </p: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2742" y="1769701"/>
                <a:ext cx="264505" cy="284798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752" y="2136839"/>
                <a:ext cx="2729426" cy="1642235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192" name="TextBox 191"/>
            <p:cNvSpPr txBox="1"/>
            <p:nvPr/>
          </p:nvSpPr>
          <p:spPr>
            <a:xfrm>
              <a:off x="11617939" y="1494521"/>
              <a:ext cx="689487" cy="40622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588" b="1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rPr>
                <a:t>HTML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318159" y="1161662"/>
            <a:ext cx="3934639" cy="1122772"/>
            <a:chOff x="3241650" y="1579444"/>
            <a:chExt cx="5351382" cy="1527048"/>
          </a:xfrm>
          <a:effectLst/>
        </p:grpSpPr>
        <p:sp>
          <p:nvSpPr>
            <p:cNvPr id="203" name="Rectangle 202"/>
            <p:cNvSpPr/>
            <p:nvPr/>
          </p:nvSpPr>
          <p:spPr bwMode="auto">
            <a:xfrm>
              <a:off x="3241650" y="1579444"/>
              <a:ext cx="5351382" cy="152704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241650" y="1592263"/>
              <a:ext cx="2585840" cy="461574"/>
            </a:xfrm>
            <a:prstGeom prst="rect">
              <a:avLst/>
            </a:prstGeom>
            <a:noFill/>
          </p:spPr>
          <p:txBody>
            <a:bodyPr wrap="square" lIns="134464" tIns="107571" rIns="134464" bIns="67232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</a:defRPr>
              </a:lvl1pPr>
            </a:lstStyle>
            <a:p>
              <a:r>
                <a:rPr lang="en-US" sz="1176" dirty="0">
                  <a:gradFill>
                    <a:gsLst>
                      <a:gs pos="80342">
                        <a:srgbClr val="0078D7"/>
                      </a:gs>
                      <a:gs pos="46000">
                        <a:srgbClr val="0078D7"/>
                      </a:gs>
                    </a:gsLst>
                    <a:lin ang="5400000" scaled="0"/>
                  </a:gradFill>
                </a:rPr>
                <a:t>Microsoft cloud</a:t>
              </a: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3382408" y="2125663"/>
              <a:ext cx="5101851" cy="737000"/>
              <a:chOff x="3382408" y="1942967"/>
              <a:chExt cx="5101851" cy="737000"/>
            </a:xfrm>
          </p:grpSpPr>
          <p:pic>
            <p:nvPicPr>
              <p:cNvPr id="207" name="Picture 206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lum bright="-28000"/>
              </a:blip>
              <a:srcRect l="-119947" t="-15357" r="-301267" b="-9626"/>
              <a:stretch/>
            </p:blipFill>
            <p:spPr>
              <a:xfrm>
                <a:off x="3382408" y="1942967"/>
                <a:ext cx="5101851" cy="73700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06" name="Rectangle 205"/>
              <p:cNvSpPr/>
              <p:nvPr/>
            </p:nvSpPr>
            <p:spPr bwMode="auto">
              <a:xfrm>
                <a:off x="4931450" y="2019579"/>
                <a:ext cx="1977244" cy="598563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2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44" kern="0" dirty="0">
                    <a:gradFill>
                      <a:gsLst>
                        <a:gs pos="1709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  Power BI</a:t>
                </a:r>
              </a:p>
            </p:txBody>
          </p:sp>
        </p:grpSp>
      </p:grpSp>
      <p:cxnSp>
        <p:nvCxnSpPr>
          <p:cNvPr id="208" name="Straight Arrow Connector 207"/>
          <p:cNvCxnSpPr/>
          <p:nvPr/>
        </p:nvCxnSpPr>
        <p:spPr>
          <a:xfrm flipH="1">
            <a:off x="6176929" y="1839651"/>
            <a:ext cx="457046" cy="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arrow" w="med" len="sm"/>
            <a:tailEnd type="none" w="med" len="med"/>
          </a:ln>
          <a:effectLst/>
        </p:spPr>
      </p:cxnSp>
      <p:cxnSp>
        <p:nvCxnSpPr>
          <p:cNvPr id="213" name="Straight Arrow Connector 212"/>
          <p:cNvCxnSpPr/>
          <p:nvPr/>
        </p:nvCxnSpPr>
        <p:spPr>
          <a:xfrm flipH="1">
            <a:off x="2218886" y="1820060"/>
            <a:ext cx="461052" cy="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arrow" w="med" len="sm"/>
            <a:tailEnd type="none" w="med" len="med"/>
          </a:ln>
          <a:effectLst/>
        </p:spPr>
      </p:cxnSp>
      <p:grpSp>
        <p:nvGrpSpPr>
          <p:cNvPr id="214" name="Group 213"/>
          <p:cNvGrpSpPr/>
          <p:nvPr/>
        </p:nvGrpSpPr>
        <p:grpSpPr>
          <a:xfrm>
            <a:off x="2318158" y="2125218"/>
            <a:ext cx="1999405" cy="2407461"/>
            <a:chOff x="3241649" y="2889948"/>
            <a:chExt cx="2719329" cy="3274314"/>
          </a:xfrm>
          <a:effectLst/>
        </p:grpSpPr>
        <p:sp>
          <p:nvSpPr>
            <p:cNvPr id="215" name="Rectangle 214"/>
            <p:cNvSpPr/>
            <p:nvPr/>
          </p:nvSpPr>
          <p:spPr bwMode="auto">
            <a:xfrm>
              <a:off x="3241650" y="3192461"/>
              <a:ext cx="2719328" cy="297180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6855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3362118" y="3456716"/>
              <a:ext cx="2520949" cy="2175734"/>
              <a:chOff x="4847969" y="3062745"/>
              <a:chExt cx="2520949" cy="2175734"/>
            </a:xfrm>
          </p:grpSpPr>
          <p:sp>
            <p:nvSpPr>
              <p:cNvPr id="219" name="Can 218"/>
              <p:cNvSpPr/>
              <p:nvPr/>
            </p:nvSpPr>
            <p:spPr>
              <a:xfrm>
                <a:off x="6614453" y="4179257"/>
                <a:ext cx="392619" cy="516319"/>
              </a:xfrm>
              <a:prstGeom prst="can">
                <a:avLst/>
              </a:prstGeom>
              <a:solidFill>
                <a:schemeClr val="tx1"/>
              </a:solidFill>
              <a:ln w="19050" cap="flat" cmpd="sng" algn="ctr">
                <a:solidFill>
                  <a:srgbClr val="E3E3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685537">
                  <a:lnSpc>
                    <a:spcPct val="90000"/>
                  </a:lnSpc>
                  <a:defRPr/>
                </a:pPr>
                <a:endParaRPr lang="en-US" sz="1350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Light" panose="020B0502040204020203" pitchFamily="34" charset="0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146413" y="4695888"/>
                <a:ext cx="1197656" cy="513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defTabSz="932418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93162">
                          <a:schemeClr val="tx1">
                            <a:lumMod val="50000"/>
                          </a:schemeClr>
                        </a:gs>
                        <a:gs pos="68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algn="l">
                  <a:lnSpc>
                    <a:spcPct val="90000"/>
                  </a:lnSpc>
                </a:pPr>
                <a: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  <a:t>Partner apps</a:t>
                </a:r>
              </a:p>
            </p:txBody>
          </p:sp>
          <p:sp>
            <p:nvSpPr>
              <p:cNvPr id="221" name="Can 220"/>
              <p:cNvSpPr/>
              <p:nvPr/>
            </p:nvSpPr>
            <p:spPr>
              <a:xfrm>
                <a:off x="6614453" y="3062745"/>
                <a:ext cx="392619" cy="516319"/>
              </a:xfrm>
              <a:prstGeom prst="can">
                <a:avLst/>
              </a:prstGeom>
              <a:solidFill>
                <a:schemeClr val="tx1"/>
              </a:solidFill>
              <a:ln w="19050" cap="flat" cmpd="sng" algn="ctr">
                <a:solidFill>
                  <a:srgbClr val="E3E3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685537">
                  <a:lnSpc>
                    <a:spcPct val="90000"/>
                  </a:lnSpc>
                  <a:defRPr/>
                </a:pPr>
                <a:endParaRPr lang="en-US" sz="1350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Light" panose="020B0502040204020203" pitchFamily="34" charset="0"/>
                </a:endParaRP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6171672" y="3547888"/>
                <a:ext cx="1065410" cy="31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defTabSz="932418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93162">
                          <a:schemeClr val="tx1">
                            <a:lumMod val="50000"/>
                          </a:schemeClr>
                        </a:gs>
                        <a:gs pos="68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algn="l">
                  <a:lnSpc>
                    <a:spcPct val="90000"/>
                  </a:lnSpc>
                </a:pPr>
                <a: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  <a:t>Office 365</a:t>
                </a:r>
              </a:p>
            </p:txBody>
          </p:sp>
          <p:sp>
            <p:nvSpPr>
              <p:cNvPr id="229" name="Can 228"/>
              <p:cNvSpPr/>
              <p:nvPr/>
            </p:nvSpPr>
            <p:spPr>
              <a:xfrm>
                <a:off x="5253277" y="4179257"/>
                <a:ext cx="392619" cy="516319"/>
              </a:xfrm>
              <a:prstGeom prst="can">
                <a:avLst/>
              </a:prstGeom>
              <a:solidFill>
                <a:schemeClr val="tx1"/>
              </a:solidFill>
              <a:ln w="19050" cap="flat" cmpd="sng" algn="ctr">
                <a:solidFill>
                  <a:srgbClr val="E3E3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685537">
                  <a:lnSpc>
                    <a:spcPct val="90000"/>
                  </a:lnSpc>
                  <a:defRPr/>
                </a:pPr>
                <a:endParaRPr lang="en-US" sz="1350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Light" panose="020B0502040204020203" pitchFamily="34" charset="0"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5024226" y="4695888"/>
                <a:ext cx="1016407" cy="319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defTabSz="932418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93162">
                          <a:schemeClr val="tx1">
                            <a:lumMod val="50000"/>
                          </a:schemeClr>
                        </a:gs>
                        <a:gs pos="68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algn="l">
                  <a:lnSpc>
                    <a:spcPct val="90000"/>
                  </a:lnSpc>
                </a:pPr>
                <a: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  <a:t>Dynamics</a:t>
                </a:r>
              </a:p>
            </p:txBody>
          </p:sp>
          <p:sp>
            <p:nvSpPr>
              <p:cNvPr id="231" name="Can 230"/>
              <p:cNvSpPr/>
              <p:nvPr/>
            </p:nvSpPr>
            <p:spPr>
              <a:xfrm>
                <a:off x="5253277" y="3062745"/>
                <a:ext cx="392619" cy="516319"/>
              </a:xfrm>
              <a:prstGeom prst="can">
                <a:avLst/>
              </a:prstGeom>
              <a:solidFill>
                <a:schemeClr val="tx1"/>
              </a:solidFill>
              <a:ln w="19050" cap="flat" cmpd="sng" algn="ctr">
                <a:solidFill>
                  <a:srgbClr val="E3E3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685537">
                  <a:lnSpc>
                    <a:spcPct val="90000"/>
                  </a:lnSpc>
                  <a:defRPr/>
                </a:pPr>
                <a:endParaRPr lang="en-US" sz="1350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Light" panose="020B0502040204020203" pitchFamily="34" charset="0"/>
                </a:endParaRP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5013374" y="3547887"/>
                <a:ext cx="1155940" cy="513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defTabSz="932418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93162">
                          <a:schemeClr val="tx1">
                            <a:lumMod val="50000"/>
                          </a:schemeClr>
                        </a:gs>
                        <a:gs pos="68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 algn="l">
                  <a:lnSpc>
                    <a:spcPct val="90000"/>
                  </a:lnSpc>
                </a:pPr>
                <a: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  <a:t>Azure data </a:t>
                </a:r>
                <a:b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</a:br>
                <a:r>
                  <a:rPr lang="en-US" sz="1029" dirty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rPr>
                  <a:t>services</a:t>
                </a:r>
              </a:p>
            </p:txBody>
          </p:sp>
          <p:cxnSp>
            <p:nvCxnSpPr>
              <p:cNvPr id="233" name="Straight Connector 232"/>
              <p:cNvCxnSpPr/>
              <p:nvPr/>
            </p:nvCxnSpPr>
            <p:spPr>
              <a:xfrm>
                <a:off x="5645897" y="4421440"/>
                <a:ext cx="500517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</a:ln>
              <a:effectLst/>
            </p:spPr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6084707" y="4421440"/>
                <a:ext cx="534799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</a:ln>
              <a:effectLst/>
            </p:spPr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5652753" y="3320821"/>
                <a:ext cx="493660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</a:ln>
              <a:effectLst/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6084706" y="3320821"/>
                <a:ext cx="521086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</a:ln>
              <a:effectLst/>
            </p:spPr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4854318" y="5234239"/>
                <a:ext cx="2514600" cy="1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>
              <a:xfrm flipH="1" flipV="1">
                <a:off x="4847969" y="3320905"/>
                <a:ext cx="13940" cy="1917574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>
              <a:xfrm flipH="1" flipV="1">
                <a:off x="7349868" y="3320905"/>
                <a:ext cx="9627" cy="1917574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240" name="Straight Arrow Connector 239"/>
              <p:cNvCxnSpPr/>
              <p:nvPr/>
            </p:nvCxnSpPr>
            <p:spPr>
              <a:xfrm>
                <a:off x="4854318" y="3320904"/>
                <a:ext cx="304800" cy="2889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arrow"/>
              </a:ln>
              <a:effectLst/>
            </p:spPr>
          </p:cxnSp>
          <p:cxnSp>
            <p:nvCxnSpPr>
              <p:cNvPr id="241" name="Straight Arrow Connector 240"/>
              <p:cNvCxnSpPr/>
              <p:nvPr/>
            </p:nvCxnSpPr>
            <p:spPr>
              <a:xfrm flipH="1">
                <a:off x="7067395" y="3320904"/>
                <a:ext cx="288824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arrow"/>
              </a:ln>
              <a:effectLst/>
            </p:spPr>
          </p:cxnSp>
          <p:cxnSp>
            <p:nvCxnSpPr>
              <p:cNvPr id="242" name="Straight Arrow Connector 241"/>
              <p:cNvCxnSpPr/>
              <p:nvPr/>
            </p:nvCxnSpPr>
            <p:spPr>
              <a:xfrm flipH="1">
                <a:off x="7088709" y="4421440"/>
                <a:ext cx="267510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arrow"/>
              </a:ln>
              <a:effectLst/>
            </p:spPr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4854318" y="4441387"/>
                <a:ext cx="304800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2"/>
                </a:solidFill>
                <a:prstDash val="sysDash"/>
                <a:miter lim="800000"/>
                <a:headEnd type="none"/>
                <a:tailEnd type="arrow"/>
              </a:ln>
              <a:effectLst/>
            </p:spPr>
          </p:cxnSp>
        </p:grpSp>
        <p:cxnSp>
          <p:nvCxnSpPr>
            <p:cNvPr id="217" name="Straight Connector 216"/>
            <p:cNvCxnSpPr/>
            <p:nvPr/>
          </p:nvCxnSpPr>
          <p:spPr>
            <a:xfrm>
              <a:off x="4649990" y="2889948"/>
              <a:ext cx="4454" cy="2736152"/>
            </a:xfrm>
            <a:prstGeom prst="line">
              <a:avLst/>
            </a:prstGeom>
            <a:noFill/>
            <a:ln w="15875" cap="flat" cmpd="sng" algn="ctr">
              <a:solidFill>
                <a:schemeClr val="tx2"/>
              </a:solidFill>
              <a:prstDash val="sysDash"/>
              <a:miter lim="800000"/>
              <a:headEnd type="arrow"/>
              <a:tailEnd type="none"/>
            </a:ln>
            <a:effectLst/>
          </p:spPr>
        </p:cxnSp>
        <p:sp>
          <p:nvSpPr>
            <p:cNvPr id="218" name="TextBox 217"/>
            <p:cNvSpPr txBox="1"/>
            <p:nvPr/>
          </p:nvSpPr>
          <p:spPr>
            <a:xfrm>
              <a:off x="3241649" y="5626397"/>
              <a:ext cx="2711609" cy="51697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</a:defRPr>
              </a:lvl1pPr>
            </a:lstStyle>
            <a:p>
              <a:r>
                <a:rPr lang="en-US" sz="1176" dirty="0">
                  <a:gradFill>
                    <a:gsLst>
                      <a:gs pos="80342">
                        <a:srgbClr val="0078D7"/>
                      </a:gs>
                      <a:gs pos="46000">
                        <a:srgbClr val="0078D7"/>
                      </a:gs>
                    </a:gsLst>
                    <a:lin ang="5400000" scaled="0"/>
                  </a:gradFill>
                </a:rPr>
                <a:t>Microsoft cloud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88747" y="2125218"/>
            <a:ext cx="1863902" cy="2407461"/>
            <a:chOff x="5969000" y="2889948"/>
            <a:chExt cx="2535036" cy="3274314"/>
          </a:xfrm>
          <a:effectLst/>
        </p:grpSpPr>
        <p:sp>
          <p:nvSpPr>
            <p:cNvPr id="246" name="Rectangle 245"/>
            <p:cNvSpPr/>
            <p:nvPr/>
          </p:nvSpPr>
          <p:spPr bwMode="auto">
            <a:xfrm>
              <a:off x="5969000" y="3192462"/>
              <a:ext cx="2535036" cy="29718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6855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6096000" y="3991653"/>
              <a:ext cx="2299466" cy="10525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noAutofit/>
            </a:bodyPr>
            <a:lstStyle>
              <a:defPPr>
                <a:defRPr lang="en-US"/>
              </a:defPPr>
              <a:lvl1pPr marR="0" lvl="0" indent="0" algn="ctr" defTabSz="93241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l">
                <a:lnSpc>
                  <a:spcPct val="90000"/>
                </a:lnSpc>
              </a:pPr>
              <a:r>
                <a:rPr lang="en-US" sz="1029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rPr>
                <a:t>Non Microsoft cloud software systems</a:t>
              </a:r>
            </a:p>
            <a:p>
              <a:pPr algn="l">
                <a:lnSpc>
                  <a:spcPct val="90000"/>
                </a:lnSpc>
              </a:pPr>
              <a:r>
                <a:rPr lang="en-US" sz="882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rPr>
                <a:t>(e.g., SaaS applications, </a:t>
              </a:r>
              <a:br>
                <a:rPr lang="en-US" sz="882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rPr>
              </a:br>
              <a:r>
                <a:rPr lang="en-US" sz="882" spc="-22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rPr>
                <a:t>IOT scenarios, and data streams)</a:t>
              </a:r>
            </a:p>
          </p:txBody>
        </p:sp>
        <p:cxnSp>
          <p:nvCxnSpPr>
            <p:cNvPr id="248" name="Straight Connector 247"/>
            <p:cNvCxnSpPr/>
            <p:nvPr/>
          </p:nvCxnSpPr>
          <p:spPr>
            <a:xfrm>
              <a:off x="7268435" y="2889948"/>
              <a:ext cx="0" cy="1091502"/>
            </a:xfrm>
            <a:prstGeom prst="line">
              <a:avLst/>
            </a:prstGeom>
            <a:noFill/>
            <a:ln w="22225" cap="flat" cmpd="sng" algn="ctr">
              <a:solidFill>
                <a:schemeClr val="tx2"/>
              </a:solidFill>
              <a:prstDash val="solid"/>
              <a:miter lim="800000"/>
              <a:headEnd type="arrow" w="med" len="sm"/>
              <a:tailEnd type="none" w="med" len="med"/>
            </a:ln>
            <a:effectLst/>
          </p:spPr>
        </p:cxnSp>
        <p:sp>
          <p:nvSpPr>
            <p:cNvPr id="249" name="TextBox 248"/>
            <p:cNvSpPr txBox="1"/>
            <p:nvPr/>
          </p:nvSpPr>
          <p:spPr>
            <a:xfrm>
              <a:off x="5994503" y="5639097"/>
              <a:ext cx="2470182" cy="51697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</a:defRPr>
              </a:lvl1pPr>
            </a:lstStyle>
            <a:p>
              <a:r>
                <a:rPr lang="en-US" sz="1176" dirty="0">
                  <a:gradFill>
                    <a:gsLst>
                      <a:gs pos="80342">
                        <a:srgbClr val="0078D7"/>
                      </a:gs>
                      <a:gs pos="46000">
                        <a:srgbClr val="0078D7"/>
                      </a:gs>
                    </a:gsLst>
                    <a:lin ang="5400000" scaled="0"/>
                  </a:gradFill>
                </a:rPr>
                <a:t>Non-Microsoft cloud</a:t>
              </a:r>
            </a:p>
          </p:txBody>
        </p:sp>
      </p:grpSp>
      <p:cxnSp>
        <p:nvCxnSpPr>
          <p:cNvPr id="250" name="Straight Arrow Connector 249"/>
          <p:cNvCxnSpPr/>
          <p:nvPr/>
        </p:nvCxnSpPr>
        <p:spPr>
          <a:xfrm>
            <a:off x="2214801" y="3523757"/>
            <a:ext cx="169831" cy="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none" w="med" len="sm"/>
            <a:tailEnd type="arrow" w="sm" len="sm"/>
          </a:ln>
          <a:effectLst/>
        </p:spPr>
      </p:cxnSp>
      <p:cxnSp>
        <p:nvCxnSpPr>
          <p:cNvPr id="251" name="Straight Connector 250"/>
          <p:cNvCxnSpPr/>
          <p:nvPr/>
        </p:nvCxnSpPr>
        <p:spPr>
          <a:xfrm>
            <a:off x="2221498" y="1820061"/>
            <a:ext cx="0" cy="1702974"/>
          </a:xfrm>
          <a:prstGeom prst="line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none" w="med" len="sm"/>
            <a:tailEnd type="none"/>
          </a:ln>
          <a:effectLst/>
        </p:spPr>
      </p:cxnSp>
      <p:grpSp>
        <p:nvGrpSpPr>
          <p:cNvPr id="252" name="Group 251"/>
          <p:cNvGrpSpPr/>
          <p:nvPr/>
        </p:nvGrpSpPr>
        <p:grpSpPr>
          <a:xfrm>
            <a:off x="206923" y="2683803"/>
            <a:ext cx="1926498" cy="1848876"/>
            <a:chOff x="175865" y="3649662"/>
            <a:chExt cx="2620171" cy="2514600"/>
          </a:xfrm>
          <a:effectLst/>
        </p:grpSpPr>
        <p:sp>
          <p:nvSpPr>
            <p:cNvPr id="253" name="Rectangle 252"/>
            <p:cNvSpPr/>
            <p:nvPr/>
          </p:nvSpPr>
          <p:spPr bwMode="auto">
            <a:xfrm>
              <a:off x="175865" y="3649662"/>
              <a:ext cx="2620171" cy="25146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079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75865" y="5636346"/>
              <a:ext cx="2605074" cy="51697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</a:defRPr>
              </a:lvl1pPr>
            </a:lstStyle>
            <a:p>
              <a:r>
                <a:rPr lang="en-US" sz="1176" dirty="0">
                  <a:gradFill>
                    <a:gsLst>
                      <a:gs pos="80342">
                        <a:srgbClr val="0078D7"/>
                      </a:gs>
                      <a:gs pos="46000">
                        <a:srgbClr val="0078D7"/>
                      </a:gs>
                    </a:gsLst>
                    <a:lin ang="5400000" scaled="0"/>
                  </a:gradFill>
                </a:rPr>
                <a:t>On-premises data </a:t>
              </a:r>
            </a:p>
          </p:txBody>
        </p:sp>
        <p:sp>
          <p:nvSpPr>
            <p:cNvPr id="255" name="Freeform 23"/>
            <p:cNvSpPr>
              <a:spLocks noEditPoints="1"/>
            </p:cNvSpPr>
            <p:nvPr/>
          </p:nvSpPr>
          <p:spPr bwMode="black">
            <a:xfrm>
              <a:off x="492432" y="4096349"/>
              <a:ext cx="502538" cy="520539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0498" tIns="30249" rIns="60498" bIns="30249" numCol="1" anchor="t" anchorCtr="0" compatLnSpc="1">
              <a:prstTxWarp prst="textNoShape">
                <a:avLst/>
              </a:prstTxWarp>
            </a:bodyPr>
            <a:lstStyle/>
            <a:p>
              <a:pPr defTabSz="685512">
                <a:lnSpc>
                  <a:spcPct val="90000"/>
                </a:lnSpc>
                <a:defRPr/>
              </a:pPr>
              <a:endParaRPr lang="en-US" sz="1175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6" name="Can 255"/>
            <p:cNvSpPr/>
            <p:nvPr/>
          </p:nvSpPr>
          <p:spPr>
            <a:xfrm>
              <a:off x="510546" y="4861883"/>
              <a:ext cx="465665" cy="534029"/>
            </a:xfrm>
            <a:prstGeom prst="can">
              <a:avLst/>
            </a:prstGeom>
            <a:solidFill>
              <a:schemeClr val="tx1"/>
            </a:solidFill>
            <a:ln w="19050" cap="flat" cmpd="sng" algn="ctr">
              <a:solidFill>
                <a:srgbClr val="E3E3E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537">
                <a:lnSpc>
                  <a:spcPct val="90000"/>
                </a:lnSpc>
                <a:defRPr/>
              </a:pPr>
              <a:endParaRPr lang="en-US" sz="1350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1016260" y="4107342"/>
              <a:ext cx="1439366" cy="513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37">
                <a:lnSpc>
                  <a:spcPct val="90000"/>
                </a:lnSpc>
                <a:defRPr/>
              </a:pPr>
              <a: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SQL Server </a:t>
              </a:r>
              <a:b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analysis services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016260" y="4891018"/>
              <a:ext cx="1615961" cy="513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37">
                <a:lnSpc>
                  <a:spcPct val="90000"/>
                </a:lnSpc>
                <a:defRPr/>
              </a:pPr>
              <a: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Databases and</a:t>
              </a:r>
              <a:b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029" kern="0" dirty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other data sources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6328759" y="2922445"/>
            <a:ext cx="2615052" cy="1610234"/>
            <a:chOff x="8670980" y="3974232"/>
            <a:chExt cx="3556652" cy="2190029"/>
          </a:xfrm>
          <a:effectLst/>
        </p:grpSpPr>
        <p:sp>
          <p:nvSpPr>
            <p:cNvPr id="268" name="Rectangle 267"/>
            <p:cNvSpPr/>
            <p:nvPr/>
          </p:nvSpPr>
          <p:spPr bwMode="auto">
            <a:xfrm>
              <a:off x="8796266" y="3974232"/>
              <a:ext cx="3431366" cy="219002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079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672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2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980" y="4143293"/>
              <a:ext cx="3387876" cy="1833562"/>
            </a:xfrm>
            <a:prstGeom prst="rect">
              <a:avLst/>
            </a:prstGeom>
          </p:spPr>
        </p:pic>
        <p:sp>
          <p:nvSpPr>
            <p:cNvPr id="269" name="TextBox 268"/>
            <p:cNvSpPr txBox="1"/>
            <p:nvPr/>
          </p:nvSpPr>
          <p:spPr>
            <a:xfrm>
              <a:off x="8796266" y="5647195"/>
              <a:ext cx="1645901" cy="51697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gradFill>
                    <a:gsLst>
                      <a:gs pos="93162">
                        <a:schemeClr val="tx1">
                          <a:lumMod val="50000"/>
                        </a:schemeClr>
                      </a:gs>
                      <a:gs pos="68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</a:defRPr>
              </a:lvl1pPr>
            </a:lstStyle>
            <a:p>
              <a:r>
                <a:rPr lang="en-US" sz="1176" dirty="0">
                  <a:gradFill>
                    <a:gsLst>
                      <a:gs pos="80342">
                        <a:srgbClr val="0078D7"/>
                      </a:gs>
                      <a:gs pos="46000">
                        <a:srgbClr val="0078D7"/>
                      </a:gs>
                    </a:gsLst>
                    <a:lin ang="5400000" scaled="0"/>
                  </a:gradFill>
                </a:rPr>
                <a:t>Mobile apps</a:t>
              </a:r>
            </a:p>
          </p:txBody>
        </p:sp>
        <p:sp>
          <p:nvSpPr>
            <p:cNvPr id="270" name="Freeform 269"/>
            <p:cNvSpPr>
              <a:spLocks noChangeAspect="1" noEditPoints="1"/>
            </p:cNvSpPr>
            <p:nvPr/>
          </p:nvSpPr>
          <p:spPr bwMode="black">
            <a:xfrm>
              <a:off x="11011432" y="4133232"/>
              <a:ext cx="1046320" cy="233415"/>
            </a:xfrm>
            <a:custGeom>
              <a:avLst/>
              <a:gdLst>
                <a:gd name="T0" fmla="*/ 115 w 526"/>
                <a:gd name="T1" fmla="*/ 56 h 115"/>
                <a:gd name="T2" fmla="*/ 49 w 526"/>
                <a:gd name="T3" fmla="*/ 56 h 115"/>
                <a:gd name="T4" fmla="*/ 0 w 526"/>
                <a:gd name="T5" fmla="*/ 56 h 115"/>
                <a:gd name="T6" fmla="*/ 0 w 526"/>
                <a:gd name="T7" fmla="*/ 59 h 115"/>
                <a:gd name="T8" fmla="*/ 49 w 526"/>
                <a:gd name="T9" fmla="*/ 59 h 115"/>
                <a:gd name="T10" fmla="*/ 115 w 526"/>
                <a:gd name="T11" fmla="*/ 115 h 115"/>
                <a:gd name="T12" fmla="*/ 231 w 526"/>
                <a:gd name="T13" fmla="*/ 23 h 115"/>
                <a:gd name="T14" fmla="*/ 215 w 526"/>
                <a:gd name="T15" fmla="*/ 83 h 115"/>
                <a:gd name="T16" fmla="*/ 192 w 526"/>
                <a:gd name="T17" fmla="*/ 23 h 115"/>
                <a:gd name="T18" fmla="*/ 175 w 526"/>
                <a:gd name="T19" fmla="*/ 83 h 115"/>
                <a:gd name="T20" fmla="*/ 150 w 526"/>
                <a:gd name="T21" fmla="*/ 23 h 115"/>
                <a:gd name="T22" fmla="*/ 194 w 526"/>
                <a:gd name="T23" fmla="*/ 42 h 115"/>
                <a:gd name="T24" fmla="*/ 196 w 526"/>
                <a:gd name="T25" fmla="*/ 42 h 115"/>
                <a:gd name="T26" fmla="*/ 240 w 526"/>
                <a:gd name="T27" fmla="*/ 23 h 115"/>
                <a:gd name="T28" fmla="*/ 250 w 526"/>
                <a:gd name="T29" fmla="*/ 22 h 115"/>
                <a:gd name="T30" fmla="*/ 246 w 526"/>
                <a:gd name="T31" fmla="*/ 31 h 115"/>
                <a:gd name="T32" fmla="*/ 255 w 526"/>
                <a:gd name="T33" fmla="*/ 27 h 115"/>
                <a:gd name="T34" fmla="*/ 246 w 526"/>
                <a:gd name="T35" fmla="*/ 43 h 115"/>
                <a:gd name="T36" fmla="*/ 254 w 526"/>
                <a:gd name="T37" fmla="*/ 43 h 115"/>
                <a:gd name="T38" fmla="*/ 290 w 526"/>
                <a:gd name="T39" fmla="*/ 42 h 115"/>
                <a:gd name="T40" fmla="*/ 274 w 526"/>
                <a:gd name="T41" fmla="*/ 43 h 115"/>
                <a:gd name="T42" fmla="*/ 274 w 526"/>
                <a:gd name="T43" fmla="*/ 92 h 115"/>
                <a:gd name="T44" fmla="*/ 287 w 526"/>
                <a:gd name="T45" fmla="*/ 49 h 115"/>
                <a:gd name="T46" fmla="*/ 307 w 526"/>
                <a:gd name="T47" fmla="*/ 92 h 115"/>
                <a:gd name="T48" fmla="*/ 354 w 526"/>
                <a:gd name="T49" fmla="*/ 19 h 115"/>
                <a:gd name="T50" fmla="*/ 339 w 526"/>
                <a:gd name="T51" fmla="*/ 42 h 115"/>
                <a:gd name="T52" fmla="*/ 322 w 526"/>
                <a:gd name="T53" fmla="*/ 87 h 115"/>
                <a:gd name="T54" fmla="*/ 354 w 526"/>
                <a:gd name="T55" fmla="*/ 84 h 115"/>
                <a:gd name="T56" fmla="*/ 362 w 526"/>
                <a:gd name="T57" fmla="*/ 19 h 115"/>
                <a:gd name="T58" fmla="*/ 328 w 526"/>
                <a:gd name="T59" fmla="*/ 82 h 115"/>
                <a:gd name="T60" fmla="*/ 340 w 526"/>
                <a:gd name="T61" fmla="*/ 49 h 115"/>
                <a:gd name="T62" fmla="*/ 354 w 526"/>
                <a:gd name="T63" fmla="*/ 70 h 115"/>
                <a:gd name="T64" fmla="*/ 396 w 526"/>
                <a:gd name="T65" fmla="*/ 42 h 115"/>
                <a:gd name="T66" fmla="*/ 378 w 526"/>
                <a:gd name="T67" fmla="*/ 87 h 115"/>
                <a:gd name="T68" fmla="*/ 420 w 526"/>
                <a:gd name="T69" fmla="*/ 68 h 115"/>
                <a:gd name="T70" fmla="*/ 396 w 526"/>
                <a:gd name="T71" fmla="*/ 87 h 115"/>
                <a:gd name="T72" fmla="*/ 384 w 526"/>
                <a:gd name="T73" fmla="*/ 54 h 115"/>
                <a:gd name="T74" fmla="*/ 412 w 526"/>
                <a:gd name="T75" fmla="*/ 68 h 115"/>
                <a:gd name="T76" fmla="*/ 474 w 526"/>
                <a:gd name="T77" fmla="*/ 80 h 115"/>
                <a:gd name="T78" fmla="*/ 472 w 526"/>
                <a:gd name="T79" fmla="*/ 80 h 115"/>
                <a:gd name="T80" fmla="*/ 443 w 526"/>
                <a:gd name="T81" fmla="*/ 80 h 115"/>
                <a:gd name="T82" fmla="*/ 441 w 526"/>
                <a:gd name="T83" fmla="*/ 80 h 115"/>
                <a:gd name="T84" fmla="*/ 438 w 526"/>
                <a:gd name="T85" fmla="*/ 92 h 115"/>
                <a:gd name="T86" fmla="*/ 458 w 526"/>
                <a:gd name="T87" fmla="*/ 53 h 115"/>
                <a:gd name="T88" fmla="*/ 469 w 526"/>
                <a:gd name="T89" fmla="*/ 92 h 115"/>
                <a:gd name="T90" fmla="*/ 484 w 526"/>
                <a:gd name="T91" fmla="*/ 43 h 115"/>
                <a:gd name="T92" fmla="*/ 505 w 526"/>
                <a:gd name="T93" fmla="*/ 60 h 115"/>
                <a:gd name="T94" fmla="*/ 512 w 526"/>
                <a:gd name="T95" fmla="*/ 49 h 115"/>
                <a:gd name="T96" fmla="*/ 513 w 526"/>
                <a:gd name="T97" fmla="*/ 42 h 115"/>
                <a:gd name="T98" fmla="*/ 498 w 526"/>
                <a:gd name="T99" fmla="*/ 65 h 115"/>
                <a:gd name="T100" fmla="*/ 517 w 526"/>
                <a:gd name="T101" fmla="*/ 80 h 115"/>
                <a:gd name="T102" fmla="*/ 495 w 526"/>
                <a:gd name="T103" fmla="*/ 91 h 115"/>
                <a:gd name="T104" fmla="*/ 526 w 526"/>
                <a:gd name="T105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6" h="115">
                  <a:moveTo>
                    <a:pt x="52" y="9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52" y="56"/>
                    <a:pt x="52" y="56"/>
                    <a:pt x="52" y="56"/>
                  </a:cubicBezTo>
                  <a:lnTo>
                    <a:pt x="52" y="9"/>
                  </a:lnTo>
                  <a:close/>
                  <a:moveTo>
                    <a:pt x="49" y="56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49" y="56"/>
                  </a:lnTo>
                  <a:close/>
                  <a:moveTo>
                    <a:pt x="49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49" y="106"/>
                    <a:pt x="49" y="106"/>
                    <a:pt x="49" y="106"/>
                  </a:cubicBezTo>
                  <a:lnTo>
                    <a:pt x="49" y="59"/>
                  </a:lnTo>
                  <a:close/>
                  <a:moveTo>
                    <a:pt x="52" y="59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9"/>
                    <a:pt x="115" y="59"/>
                    <a:pt x="115" y="59"/>
                  </a:cubicBezTo>
                  <a:lnTo>
                    <a:pt x="52" y="59"/>
                  </a:lnTo>
                  <a:close/>
                  <a:moveTo>
                    <a:pt x="231" y="23"/>
                  </a:moveTo>
                  <a:cubicBezTo>
                    <a:pt x="217" y="76"/>
                    <a:pt x="217" y="76"/>
                    <a:pt x="217" y="76"/>
                  </a:cubicBezTo>
                  <a:cubicBezTo>
                    <a:pt x="216" y="79"/>
                    <a:pt x="215" y="81"/>
                    <a:pt x="215" y="83"/>
                  </a:cubicBezTo>
                  <a:cubicBezTo>
                    <a:pt x="215" y="83"/>
                    <a:pt x="215" y="83"/>
                    <a:pt x="215" y="83"/>
                  </a:cubicBezTo>
                  <a:cubicBezTo>
                    <a:pt x="215" y="81"/>
                    <a:pt x="215" y="79"/>
                    <a:pt x="214" y="77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5" y="79"/>
                    <a:pt x="175" y="81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1"/>
                    <a:pt x="174" y="79"/>
                    <a:pt x="173" y="76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0" y="23"/>
                    <a:pt x="150" y="23"/>
                    <a:pt x="150" y="2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4" y="40"/>
                    <a:pt x="195" y="37"/>
                    <a:pt x="195" y="35"/>
                  </a:cubicBezTo>
                  <a:cubicBezTo>
                    <a:pt x="195" y="35"/>
                    <a:pt x="195" y="35"/>
                    <a:pt x="195" y="35"/>
                  </a:cubicBezTo>
                  <a:cubicBezTo>
                    <a:pt x="195" y="38"/>
                    <a:pt x="196" y="40"/>
                    <a:pt x="196" y="4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40" y="23"/>
                    <a:pt x="240" y="23"/>
                    <a:pt x="240" y="23"/>
                  </a:cubicBezTo>
                  <a:lnTo>
                    <a:pt x="231" y="23"/>
                  </a:lnTo>
                  <a:close/>
                  <a:moveTo>
                    <a:pt x="254" y="23"/>
                  </a:moveTo>
                  <a:cubicBezTo>
                    <a:pt x="253" y="22"/>
                    <a:pt x="251" y="22"/>
                    <a:pt x="250" y="22"/>
                  </a:cubicBezTo>
                  <a:cubicBezTo>
                    <a:pt x="248" y="22"/>
                    <a:pt x="247" y="22"/>
                    <a:pt x="246" y="23"/>
                  </a:cubicBezTo>
                  <a:cubicBezTo>
                    <a:pt x="245" y="24"/>
                    <a:pt x="245" y="25"/>
                    <a:pt x="245" y="27"/>
                  </a:cubicBezTo>
                  <a:cubicBezTo>
                    <a:pt x="245" y="28"/>
                    <a:pt x="245" y="30"/>
                    <a:pt x="246" y="31"/>
                  </a:cubicBezTo>
                  <a:cubicBezTo>
                    <a:pt x="247" y="31"/>
                    <a:pt x="249" y="32"/>
                    <a:pt x="250" y="32"/>
                  </a:cubicBezTo>
                  <a:cubicBezTo>
                    <a:pt x="251" y="32"/>
                    <a:pt x="253" y="31"/>
                    <a:pt x="254" y="30"/>
                  </a:cubicBezTo>
                  <a:cubicBezTo>
                    <a:pt x="255" y="30"/>
                    <a:pt x="255" y="28"/>
                    <a:pt x="255" y="27"/>
                  </a:cubicBezTo>
                  <a:cubicBezTo>
                    <a:pt x="255" y="25"/>
                    <a:pt x="255" y="24"/>
                    <a:pt x="254" y="23"/>
                  </a:cubicBezTo>
                  <a:close/>
                  <a:moveTo>
                    <a:pt x="254" y="43"/>
                  </a:moveTo>
                  <a:cubicBezTo>
                    <a:pt x="246" y="43"/>
                    <a:pt x="246" y="43"/>
                    <a:pt x="246" y="43"/>
                  </a:cubicBezTo>
                  <a:cubicBezTo>
                    <a:pt x="246" y="92"/>
                    <a:pt x="246" y="92"/>
                    <a:pt x="246" y="92"/>
                  </a:cubicBezTo>
                  <a:cubicBezTo>
                    <a:pt x="254" y="92"/>
                    <a:pt x="254" y="92"/>
                    <a:pt x="254" y="92"/>
                  </a:cubicBezTo>
                  <a:lnTo>
                    <a:pt x="254" y="43"/>
                  </a:lnTo>
                  <a:close/>
                  <a:moveTo>
                    <a:pt x="307" y="62"/>
                  </a:moveTo>
                  <a:cubicBezTo>
                    <a:pt x="307" y="56"/>
                    <a:pt x="305" y="51"/>
                    <a:pt x="302" y="47"/>
                  </a:cubicBezTo>
                  <a:cubicBezTo>
                    <a:pt x="300" y="44"/>
                    <a:pt x="295" y="42"/>
                    <a:pt x="290" y="42"/>
                  </a:cubicBezTo>
                  <a:cubicBezTo>
                    <a:pt x="283" y="42"/>
                    <a:pt x="278" y="45"/>
                    <a:pt x="274" y="51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4" y="43"/>
                    <a:pt x="274" y="43"/>
                    <a:pt x="274" y="43"/>
                  </a:cubicBezTo>
                  <a:cubicBezTo>
                    <a:pt x="266" y="43"/>
                    <a:pt x="266" y="43"/>
                    <a:pt x="266" y="43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64"/>
                    <a:pt x="274" y="64"/>
                    <a:pt x="274" y="64"/>
                  </a:cubicBezTo>
                  <a:cubicBezTo>
                    <a:pt x="274" y="60"/>
                    <a:pt x="275" y="56"/>
                    <a:pt x="278" y="53"/>
                  </a:cubicBezTo>
                  <a:cubicBezTo>
                    <a:pt x="280" y="50"/>
                    <a:pt x="283" y="49"/>
                    <a:pt x="287" y="49"/>
                  </a:cubicBezTo>
                  <a:cubicBezTo>
                    <a:pt x="295" y="49"/>
                    <a:pt x="299" y="54"/>
                    <a:pt x="299" y="64"/>
                  </a:cubicBezTo>
                  <a:cubicBezTo>
                    <a:pt x="299" y="92"/>
                    <a:pt x="299" y="92"/>
                    <a:pt x="299" y="92"/>
                  </a:cubicBezTo>
                  <a:cubicBezTo>
                    <a:pt x="307" y="92"/>
                    <a:pt x="307" y="92"/>
                    <a:pt x="307" y="92"/>
                  </a:cubicBezTo>
                  <a:lnTo>
                    <a:pt x="307" y="62"/>
                  </a:lnTo>
                  <a:close/>
                  <a:moveTo>
                    <a:pt x="362" y="19"/>
                  </a:moveTo>
                  <a:cubicBezTo>
                    <a:pt x="354" y="19"/>
                    <a:pt x="354" y="19"/>
                    <a:pt x="354" y="19"/>
                  </a:cubicBezTo>
                  <a:cubicBezTo>
                    <a:pt x="354" y="50"/>
                    <a:pt x="354" y="50"/>
                    <a:pt x="354" y="50"/>
                  </a:cubicBezTo>
                  <a:cubicBezTo>
                    <a:pt x="353" y="50"/>
                    <a:pt x="353" y="50"/>
                    <a:pt x="353" y="50"/>
                  </a:cubicBezTo>
                  <a:cubicBezTo>
                    <a:pt x="350" y="44"/>
                    <a:pt x="345" y="42"/>
                    <a:pt x="339" y="42"/>
                  </a:cubicBezTo>
                  <a:cubicBezTo>
                    <a:pt x="332" y="42"/>
                    <a:pt x="326" y="44"/>
                    <a:pt x="322" y="49"/>
                  </a:cubicBezTo>
                  <a:cubicBezTo>
                    <a:pt x="318" y="54"/>
                    <a:pt x="316" y="61"/>
                    <a:pt x="316" y="69"/>
                  </a:cubicBezTo>
                  <a:cubicBezTo>
                    <a:pt x="316" y="76"/>
                    <a:pt x="318" y="82"/>
                    <a:pt x="322" y="87"/>
                  </a:cubicBezTo>
                  <a:cubicBezTo>
                    <a:pt x="325" y="91"/>
                    <a:pt x="330" y="94"/>
                    <a:pt x="337" y="94"/>
                  </a:cubicBezTo>
                  <a:cubicBezTo>
                    <a:pt x="344" y="94"/>
                    <a:pt x="350" y="90"/>
                    <a:pt x="353" y="84"/>
                  </a:cubicBezTo>
                  <a:cubicBezTo>
                    <a:pt x="354" y="84"/>
                    <a:pt x="354" y="84"/>
                    <a:pt x="354" y="84"/>
                  </a:cubicBezTo>
                  <a:cubicBezTo>
                    <a:pt x="354" y="92"/>
                    <a:pt x="354" y="92"/>
                    <a:pt x="354" y="92"/>
                  </a:cubicBezTo>
                  <a:cubicBezTo>
                    <a:pt x="362" y="92"/>
                    <a:pt x="362" y="92"/>
                    <a:pt x="362" y="92"/>
                  </a:cubicBezTo>
                  <a:lnTo>
                    <a:pt x="362" y="19"/>
                  </a:lnTo>
                  <a:close/>
                  <a:moveTo>
                    <a:pt x="349" y="82"/>
                  </a:moveTo>
                  <a:cubicBezTo>
                    <a:pt x="347" y="85"/>
                    <a:pt x="343" y="87"/>
                    <a:pt x="339" y="87"/>
                  </a:cubicBezTo>
                  <a:cubicBezTo>
                    <a:pt x="334" y="87"/>
                    <a:pt x="331" y="85"/>
                    <a:pt x="328" y="82"/>
                  </a:cubicBezTo>
                  <a:cubicBezTo>
                    <a:pt x="325" y="79"/>
                    <a:pt x="324" y="74"/>
                    <a:pt x="324" y="68"/>
                  </a:cubicBezTo>
                  <a:cubicBezTo>
                    <a:pt x="324" y="62"/>
                    <a:pt x="326" y="57"/>
                    <a:pt x="328" y="54"/>
                  </a:cubicBezTo>
                  <a:cubicBezTo>
                    <a:pt x="331" y="50"/>
                    <a:pt x="335" y="49"/>
                    <a:pt x="340" y="49"/>
                  </a:cubicBezTo>
                  <a:cubicBezTo>
                    <a:pt x="344" y="49"/>
                    <a:pt x="347" y="50"/>
                    <a:pt x="350" y="53"/>
                  </a:cubicBezTo>
                  <a:cubicBezTo>
                    <a:pt x="352" y="55"/>
                    <a:pt x="354" y="59"/>
                    <a:pt x="354" y="63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4" y="75"/>
                    <a:pt x="352" y="79"/>
                    <a:pt x="349" y="82"/>
                  </a:cubicBezTo>
                  <a:close/>
                  <a:moveTo>
                    <a:pt x="414" y="49"/>
                  </a:moveTo>
                  <a:cubicBezTo>
                    <a:pt x="410" y="44"/>
                    <a:pt x="404" y="42"/>
                    <a:pt x="396" y="42"/>
                  </a:cubicBezTo>
                  <a:cubicBezTo>
                    <a:pt x="389" y="42"/>
                    <a:pt x="383" y="44"/>
                    <a:pt x="378" y="49"/>
                  </a:cubicBezTo>
                  <a:cubicBezTo>
                    <a:pt x="374" y="54"/>
                    <a:pt x="371" y="60"/>
                    <a:pt x="371" y="68"/>
                  </a:cubicBezTo>
                  <a:cubicBezTo>
                    <a:pt x="371" y="76"/>
                    <a:pt x="374" y="82"/>
                    <a:pt x="378" y="87"/>
                  </a:cubicBezTo>
                  <a:cubicBezTo>
                    <a:pt x="382" y="91"/>
                    <a:pt x="388" y="94"/>
                    <a:pt x="395" y="94"/>
                  </a:cubicBezTo>
                  <a:cubicBezTo>
                    <a:pt x="403" y="94"/>
                    <a:pt x="409" y="91"/>
                    <a:pt x="413" y="86"/>
                  </a:cubicBezTo>
                  <a:cubicBezTo>
                    <a:pt x="418" y="82"/>
                    <a:pt x="420" y="75"/>
                    <a:pt x="420" y="68"/>
                  </a:cubicBezTo>
                  <a:cubicBezTo>
                    <a:pt x="420" y="60"/>
                    <a:pt x="418" y="53"/>
                    <a:pt x="414" y="49"/>
                  </a:cubicBezTo>
                  <a:close/>
                  <a:moveTo>
                    <a:pt x="408" y="82"/>
                  </a:moveTo>
                  <a:cubicBezTo>
                    <a:pt x="405" y="85"/>
                    <a:pt x="401" y="87"/>
                    <a:pt x="396" y="87"/>
                  </a:cubicBezTo>
                  <a:cubicBezTo>
                    <a:pt x="391" y="87"/>
                    <a:pt x="387" y="85"/>
                    <a:pt x="384" y="82"/>
                  </a:cubicBezTo>
                  <a:cubicBezTo>
                    <a:pt x="381" y="79"/>
                    <a:pt x="379" y="74"/>
                    <a:pt x="379" y="68"/>
                  </a:cubicBezTo>
                  <a:cubicBezTo>
                    <a:pt x="379" y="62"/>
                    <a:pt x="381" y="57"/>
                    <a:pt x="384" y="54"/>
                  </a:cubicBezTo>
                  <a:cubicBezTo>
                    <a:pt x="387" y="50"/>
                    <a:pt x="391" y="49"/>
                    <a:pt x="396" y="49"/>
                  </a:cubicBezTo>
                  <a:cubicBezTo>
                    <a:pt x="401" y="49"/>
                    <a:pt x="405" y="50"/>
                    <a:pt x="408" y="54"/>
                  </a:cubicBezTo>
                  <a:cubicBezTo>
                    <a:pt x="410" y="57"/>
                    <a:pt x="412" y="62"/>
                    <a:pt x="412" y="68"/>
                  </a:cubicBezTo>
                  <a:cubicBezTo>
                    <a:pt x="412" y="74"/>
                    <a:pt x="410" y="79"/>
                    <a:pt x="408" y="82"/>
                  </a:cubicBezTo>
                  <a:close/>
                  <a:moveTo>
                    <a:pt x="484" y="43"/>
                  </a:moveTo>
                  <a:cubicBezTo>
                    <a:pt x="474" y="80"/>
                    <a:pt x="474" y="80"/>
                    <a:pt x="474" y="80"/>
                  </a:cubicBezTo>
                  <a:cubicBezTo>
                    <a:pt x="474" y="82"/>
                    <a:pt x="473" y="83"/>
                    <a:pt x="473" y="85"/>
                  </a:cubicBezTo>
                  <a:cubicBezTo>
                    <a:pt x="473" y="85"/>
                    <a:pt x="473" y="85"/>
                    <a:pt x="473" y="85"/>
                  </a:cubicBezTo>
                  <a:cubicBezTo>
                    <a:pt x="473" y="83"/>
                    <a:pt x="472" y="81"/>
                    <a:pt x="472" y="80"/>
                  </a:cubicBezTo>
                  <a:cubicBezTo>
                    <a:pt x="462" y="43"/>
                    <a:pt x="462" y="43"/>
                    <a:pt x="462" y="43"/>
                  </a:cubicBezTo>
                  <a:cubicBezTo>
                    <a:pt x="455" y="43"/>
                    <a:pt x="455" y="43"/>
                    <a:pt x="455" y="43"/>
                  </a:cubicBezTo>
                  <a:cubicBezTo>
                    <a:pt x="443" y="80"/>
                    <a:pt x="443" y="80"/>
                    <a:pt x="443" y="80"/>
                  </a:cubicBezTo>
                  <a:cubicBezTo>
                    <a:pt x="443" y="82"/>
                    <a:pt x="442" y="83"/>
                    <a:pt x="442" y="85"/>
                  </a:cubicBezTo>
                  <a:cubicBezTo>
                    <a:pt x="442" y="85"/>
                    <a:pt x="442" y="85"/>
                    <a:pt x="442" y="85"/>
                  </a:cubicBezTo>
                  <a:cubicBezTo>
                    <a:pt x="442" y="83"/>
                    <a:pt x="442" y="81"/>
                    <a:pt x="441" y="80"/>
                  </a:cubicBezTo>
                  <a:cubicBezTo>
                    <a:pt x="431" y="43"/>
                    <a:pt x="431" y="43"/>
                    <a:pt x="431" y="43"/>
                  </a:cubicBezTo>
                  <a:cubicBezTo>
                    <a:pt x="423" y="43"/>
                    <a:pt x="423" y="43"/>
                    <a:pt x="423" y="43"/>
                  </a:cubicBezTo>
                  <a:cubicBezTo>
                    <a:pt x="438" y="92"/>
                    <a:pt x="438" y="92"/>
                    <a:pt x="438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57" y="55"/>
                    <a:pt x="458" y="54"/>
                    <a:pt x="458" y="53"/>
                  </a:cubicBezTo>
                  <a:cubicBezTo>
                    <a:pt x="458" y="53"/>
                    <a:pt x="458" y="53"/>
                    <a:pt x="458" y="53"/>
                  </a:cubicBezTo>
                  <a:cubicBezTo>
                    <a:pt x="458" y="54"/>
                    <a:pt x="458" y="56"/>
                    <a:pt x="459" y="57"/>
                  </a:cubicBezTo>
                  <a:cubicBezTo>
                    <a:pt x="469" y="92"/>
                    <a:pt x="469" y="92"/>
                    <a:pt x="469" y="92"/>
                  </a:cubicBezTo>
                  <a:cubicBezTo>
                    <a:pt x="477" y="92"/>
                    <a:pt x="477" y="92"/>
                    <a:pt x="477" y="92"/>
                  </a:cubicBezTo>
                  <a:cubicBezTo>
                    <a:pt x="492" y="43"/>
                    <a:pt x="492" y="43"/>
                    <a:pt x="492" y="43"/>
                  </a:cubicBezTo>
                  <a:lnTo>
                    <a:pt x="484" y="43"/>
                  </a:lnTo>
                  <a:close/>
                  <a:moveTo>
                    <a:pt x="523" y="71"/>
                  </a:moveTo>
                  <a:cubicBezTo>
                    <a:pt x="521" y="69"/>
                    <a:pt x="517" y="67"/>
                    <a:pt x="513" y="65"/>
                  </a:cubicBezTo>
                  <a:cubicBezTo>
                    <a:pt x="509" y="63"/>
                    <a:pt x="506" y="62"/>
                    <a:pt x="505" y="60"/>
                  </a:cubicBezTo>
                  <a:cubicBezTo>
                    <a:pt x="504" y="59"/>
                    <a:pt x="503" y="58"/>
                    <a:pt x="503" y="55"/>
                  </a:cubicBezTo>
                  <a:cubicBezTo>
                    <a:pt x="503" y="53"/>
                    <a:pt x="504" y="52"/>
                    <a:pt x="506" y="50"/>
                  </a:cubicBezTo>
                  <a:cubicBezTo>
                    <a:pt x="507" y="49"/>
                    <a:pt x="509" y="49"/>
                    <a:pt x="512" y="49"/>
                  </a:cubicBezTo>
                  <a:cubicBezTo>
                    <a:pt x="516" y="49"/>
                    <a:pt x="520" y="50"/>
                    <a:pt x="523" y="52"/>
                  </a:cubicBezTo>
                  <a:cubicBezTo>
                    <a:pt x="523" y="44"/>
                    <a:pt x="523" y="44"/>
                    <a:pt x="523" y="44"/>
                  </a:cubicBezTo>
                  <a:cubicBezTo>
                    <a:pt x="520" y="43"/>
                    <a:pt x="517" y="42"/>
                    <a:pt x="513" y="42"/>
                  </a:cubicBezTo>
                  <a:cubicBezTo>
                    <a:pt x="508" y="42"/>
                    <a:pt x="503" y="43"/>
                    <a:pt x="500" y="46"/>
                  </a:cubicBezTo>
                  <a:cubicBezTo>
                    <a:pt x="497" y="49"/>
                    <a:pt x="495" y="52"/>
                    <a:pt x="495" y="56"/>
                  </a:cubicBezTo>
                  <a:cubicBezTo>
                    <a:pt x="495" y="60"/>
                    <a:pt x="496" y="62"/>
                    <a:pt x="498" y="65"/>
                  </a:cubicBezTo>
                  <a:cubicBezTo>
                    <a:pt x="500" y="67"/>
                    <a:pt x="503" y="69"/>
                    <a:pt x="507" y="71"/>
                  </a:cubicBezTo>
                  <a:cubicBezTo>
                    <a:pt x="512" y="73"/>
                    <a:pt x="514" y="74"/>
                    <a:pt x="516" y="75"/>
                  </a:cubicBezTo>
                  <a:cubicBezTo>
                    <a:pt x="517" y="77"/>
                    <a:pt x="517" y="78"/>
                    <a:pt x="517" y="80"/>
                  </a:cubicBezTo>
                  <a:cubicBezTo>
                    <a:pt x="517" y="85"/>
                    <a:pt x="514" y="87"/>
                    <a:pt x="508" y="87"/>
                  </a:cubicBezTo>
                  <a:cubicBezTo>
                    <a:pt x="503" y="87"/>
                    <a:pt x="499" y="85"/>
                    <a:pt x="495" y="82"/>
                  </a:cubicBezTo>
                  <a:cubicBezTo>
                    <a:pt x="495" y="91"/>
                    <a:pt x="495" y="91"/>
                    <a:pt x="495" y="91"/>
                  </a:cubicBezTo>
                  <a:cubicBezTo>
                    <a:pt x="499" y="93"/>
                    <a:pt x="503" y="94"/>
                    <a:pt x="507" y="94"/>
                  </a:cubicBezTo>
                  <a:cubicBezTo>
                    <a:pt x="513" y="94"/>
                    <a:pt x="517" y="92"/>
                    <a:pt x="521" y="90"/>
                  </a:cubicBezTo>
                  <a:cubicBezTo>
                    <a:pt x="524" y="87"/>
                    <a:pt x="526" y="83"/>
                    <a:pt x="526" y="79"/>
                  </a:cubicBezTo>
                  <a:cubicBezTo>
                    <a:pt x="526" y="76"/>
                    <a:pt x="525" y="73"/>
                    <a:pt x="523" y="7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4614" tIns="32307" rIns="64614" bIns="32307" numCol="1" anchor="t" anchorCtr="0" compatLnSpc="1">
              <a:prstTxWarp prst="textNoShape">
                <a:avLst/>
              </a:prstTxWarp>
            </a:bodyPr>
            <a:lstStyle/>
            <a:p>
              <a:pPr defTabSz="659022">
                <a:lnSpc>
                  <a:spcPct val="90000"/>
                </a:lnSpc>
                <a:defRPr/>
              </a:pPr>
              <a:endParaRPr lang="en-US" sz="1272" ker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71" name="Group 270"/>
            <p:cNvGrpSpPr>
              <a:grpSpLocks noChangeAspect="1"/>
            </p:cNvGrpSpPr>
            <p:nvPr/>
          </p:nvGrpSpPr>
          <p:grpSpPr bwMode="black">
            <a:xfrm>
              <a:off x="11667513" y="4463731"/>
              <a:ext cx="420593" cy="409727"/>
              <a:chOff x="3531142" y="2077961"/>
              <a:chExt cx="3241962" cy="3158213"/>
            </a:xfrm>
            <a:solidFill>
              <a:srgbClr val="FFFFFF"/>
            </a:solidFill>
          </p:grpSpPr>
          <p:sp>
            <p:nvSpPr>
              <p:cNvPr id="278" name="Freeform 11"/>
              <p:cNvSpPr>
                <a:spLocks noEditPoints="1"/>
              </p:cNvSpPr>
              <p:nvPr/>
            </p:nvSpPr>
            <p:spPr bwMode="black">
              <a:xfrm>
                <a:off x="4147041" y="2077961"/>
                <a:ext cx="1875336" cy="2308858"/>
              </a:xfrm>
              <a:custGeom>
                <a:avLst/>
                <a:gdLst>
                  <a:gd name="T0" fmla="*/ 574 w 618"/>
                  <a:gd name="T1" fmla="*/ 227 h 723"/>
                  <a:gd name="T2" fmla="*/ 530 w 618"/>
                  <a:gd name="T3" fmla="*/ 272 h 723"/>
                  <a:gd name="T4" fmla="*/ 530 w 618"/>
                  <a:gd name="T5" fmla="*/ 446 h 723"/>
                  <a:gd name="T6" fmla="*/ 574 w 618"/>
                  <a:gd name="T7" fmla="*/ 491 h 723"/>
                  <a:gd name="T8" fmla="*/ 618 w 618"/>
                  <a:gd name="T9" fmla="*/ 446 h 723"/>
                  <a:gd name="T10" fmla="*/ 618 w 618"/>
                  <a:gd name="T11" fmla="*/ 272 h 723"/>
                  <a:gd name="T12" fmla="*/ 574 w 618"/>
                  <a:gd name="T13" fmla="*/ 227 h 723"/>
                  <a:gd name="T14" fmla="*/ 44 w 618"/>
                  <a:gd name="T15" fmla="*/ 227 h 723"/>
                  <a:gd name="T16" fmla="*/ 0 w 618"/>
                  <a:gd name="T17" fmla="*/ 272 h 723"/>
                  <a:gd name="T18" fmla="*/ 0 w 618"/>
                  <a:gd name="T19" fmla="*/ 446 h 723"/>
                  <a:gd name="T20" fmla="*/ 44 w 618"/>
                  <a:gd name="T21" fmla="*/ 491 h 723"/>
                  <a:gd name="T22" fmla="*/ 88 w 618"/>
                  <a:gd name="T23" fmla="*/ 446 h 723"/>
                  <a:gd name="T24" fmla="*/ 88 w 618"/>
                  <a:gd name="T25" fmla="*/ 272 h 723"/>
                  <a:gd name="T26" fmla="*/ 44 w 618"/>
                  <a:gd name="T27" fmla="*/ 227 h 723"/>
                  <a:gd name="T28" fmla="*/ 505 w 618"/>
                  <a:gd name="T29" fmla="*/ 228 h 723"/>
                  <a:gd name="T30" fmla="*/ 505 w 618"/>
                  <a:gd name="T31" fmla="*/ 547 h 723"/>
                  <a:gd name="T32" fmla="*/ 471 w 618"/>
                  <a:gd name="T33" fmla="*/ 581 h 723"/>
                  <a:gd name="T34" fmla="*/ 432 w 618"/>
                  <a:gd name="T35" fmla="*/ 581 h 723"/>
                  <a:gd name="T36" fmla="*/ 432 w 618"/>
                  <a:gd name="T37" fmla="*/ 678 h 723"/>
                  <a:gd name="T38" fmla="*/ 388 w 618"/>
                  <a:gd name="T39" fmla="*/ 723 h 723"/>
                  <a:gd name="T40" fmla="*/ 344 w 618"/>
                  <a:gd name="T41" fmla="*/ 678 h 723"/>
                  <a:gd name="T42" fmla="*/ 344 w 618"/>
                  <a:gd name="T43" fmla="*/ 581 h 723"/>
                  <a:gd name="T44" fmla="*/ 276 w 618"/>
                  <a:gd name="T45" fmla="*/ 581 h 723"/>
                  <a:gd name="T46" fmla="*/ 276 w 618"/>
                  <a:gd name="T47" fmla="*/ 678 h 723"/>
                  <a:gd name="T48" fmla="*/ 232 w 618"/>
                  <a:gd name="T49" fmla="*/ 723 h 723"/>
                  <a:gd name="T50" fmla="*/ 188 w 618"/>
                  <a:gd name="T51" fmla="*/ 678 h 723"/>
                  <a:gd name="T52" fmla="*/ 188 w 618"/>
                  <a:gd name="T53" fmla="*/ 581 h 723"/>
                  <a:gd name="T54" fmla="*/ 149 w 618"/>
                  <a:gd name="T55" fmla="*/ 581 h 723"/>
                  <a:gd name="T56" fmla="*/ 115 w 618"/>
                  <a:gd name="T57" fmla="*/ 547 h 723"/>
                  <a:gd name="T58" fmla="*/ 115 w 618"/>
                  <a:gd name="T59" fmla="*/ 228 h 723"/>
                  <a:gd name="T60" fmla="*/ 505 w 618"/>
                  <a:gd name="T61" fmla="*/ 228 h 723"/>
                  <a:gd name="T62" fmla="*/ 402 w 618"/>
                  <a:gd name="T63" fmla="*/ 63 h 723"/>
                  <a:gd name="T64" fmla="*/ 438 w 618"/>
                  <a:gd name="T65" fmla="*/ 11 h 723"/>
                  <a:gd name="T66" fmla="*/ 437 w 618"/>
                  <a:gd name="T67" fmla="*/ 2 h 723"/>
                  <a:gd name="T68" fmla="*/ 428 w 618"/>
                  <a:gd name="T69" fmla="*/ 4 h 723"/>
                  <a:gd name="T70" fmla="*/ 390 w 618"/>
                  <a:gd name="T71" fmla="*/ 59 h 723"/>
                  <a:gd name="T72" fmla="*/ 309 w 618"/>
                  <a:gd name="T73" fmla="*/ 43 h 723"/>
                  <a:gd name="T74" fmla="*/ 228 w 618"/>
                  <a:gd name="T75" fmla="*/ 59 h 723"/>
                  <a:gd name="T76" fmla="*/ 190 w 618"/>
                  <a:gd name="T77" fmla="*/ 4 h 723"/>
                  <a:gd name="T78" fmla="*/ 181 w 618"/>
                  <a:gd name="T79" fmla="*/ 2 h 723"/>
                  <a:gd name="T80" fmla="*/ 180 w 618"/>
                  <a:gd name="T81" fmla="*/ 11 h 723"/>
                  <a:gd name="T82" fmla="*/ 216 w 618"/>
                  <a:gd name="T83" fmla="*/ 63 h 723"/>
                  <a:gd name="T84" fmla="*/ 114 w 618"/>
                  <a:gd name="T85" fmla="*/ 200 h 723"/>
                  <a:gd name="T86" fmla="*/ 504 w 618"/>
                  <a:gd name="T87" fmla="*/ 200 h 723"/>
                  <a:gd name="T88" fmla="*/ 402 w 618"/>
                  <a:gd name="T89" fmla="*/ 63 h 723"/>
                  <a:gd name="T90" fmla="*/ 227 w 618"/>
                  <a:gd name="T91" fmla="*/ 146 h 723"/>
                  <a:gd name="T92" fmla="*/ 205 w 618"/>
                  <a:gd name="T93" fmla="*/ 124 h 723"/>
                  <a:gd name="T94" fmla="*/ 227 w 618"/>
                  <a:gd name="T95" fmla="*/ 103 h 723"/>
                  <a:gd name="T96" fmla="*/ 248 w 618"/>
                  <a:gd name="T97" fmla="*/ 124 h 723"/>
                  <a:gd name="T98" fmla="*/ 227 w 618"/>
                  <a:gd name="T99" fmla="*/ 146 h 723"/>
                  <a:gd name="T100" fmla="*/ 394 w 618"/>
                  <a:gd name="T101" fmla="*/ 146 h 723"/>
                  <a:gd name="T102" fmla="*/ 373 w 618"/>
                  <a:gd name="T103" fmla="*/ 124 h 723"/>
                  <a:gd name="T104" fmla="*/ 394 w 618"/>
                  <a:gd name="T105" fmla="*/ 103 h 723"/>
                  <a:gd name="T106" fmla="*/ 416 w 618"/>
                  <a:gd name="T107" fmla="*/ 124 h 723"/>
                  <a:gd name="T108" fmla="*/ 394 w 618"/>
                  <a:gd name="T109" fmla="*/ 146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8" h="723">
                    <a:moveTo>
                      <a:pt x="574" y="227"/>
                    </a:moveTo>
                    <a:cubicBezTo>
                      <a:pt x="550" y="227"/>
                      <a:pt x="530" y="247"/>
                      <a:pt x="530" y="272"/>
                    </a:cubicBezTo>
                    <a:cubicBezTo>
                      <a:pt x="530" y="446"/>
                      <a:pt x="530" y="446"/>
                      <a:pt x="530" y="446"/>
                    </a:cubicBezTo>
                    <a:cubicBezTo>
                      <a:pt x="530" y="471"/>
                      <a:pt x="550" y="491"/>
                      <a:pt x="574" y="491"/>
                    </a:cubicBezTo>
                    <a:cubicBezTo>
                      <a:pt x="598" y="491"/>
                      <a:pt x="618" y="471"/>
                      <a:pt x="618" y="446"/>
                    </a:cubicBezTo>
                    <a:cubicBezTo>
                      <a:pt x="618" y="272"/>
                      <a:pt x="618" y="272"/>
                      <a:pt x="618" y="272"/>
                    </a:cubicBezTo>
                    <a:cubicBezTo>
                      <a:pt x="618" y="247"/>
                      <a:pt x="598" y="227"/>
                      <a:pt x="574" y="227"/>
                    </a:cubicBezTo>
                    <a:close/>
                    <a:moveTo>
                      <a:pt x="44" y="227"/>
                    </a:moveTo>
                    <a:cubicBezTo>
                      <a:pt x="20" y="227"/>
                      <a:pt x="0" y="247"/>
                      <a:pt x="0" y="272"/>
                    </a:cubicBezTo>
                    <a:cubicBezTo>
                      <a:pt x="0" y="446"/>
                      <a:pt x="0" y="446"/>
                      <a:pt x="0" y="446"/>
                    </a:cubicBezTo>
                    <a:cubicBezTo>
                      <a:pt x="0" y="471"/>
                      <a:pt x="20" y="491"/>
                      <a:pt x="44" y="491"/>
                    </a:cubicBezTo>
                    <a:cubicBezTo>
                      <a:pt x="68" y="491"/>
                      <a:pt x="88" y="471"/>
                      <a:pt x="88" y="446"/>
                    </a:cubicBezTo>
                    <a:cubicBezTo>
                      <a:pt x="88" y="272"/>
                      <a:pt x="88" y="272"/>
                      <a:pt x="88" y="272"/>
                    </a:cubicBezTo>
                    <a:cubicBezTo>
                      <a:pt x="88" y="247"/>
                      <a:pt x="68" y="227"/>
                      <a:pt x="44" y="227"/>
                    </a:cubicBezTo>
                    <a:close/>
                    <a:moveTo>
                      <a:pt x="505" y="228"/>
                    </a:moveTo>
                    <a:cubicBezTo>
                      <a:pt x="505" y="547"/>
                      <a:pt x="505" y="547"/>
                      <a:pt x="505" y="547"/>
                    </a:cubicBezTo>
                    <a:cubicBezTo>
                      <a:pt x="505" y="566"/>
                      <a:pt x="490" y="581"/>
                      <a:pt x="471" y="581"/>
                    </a:cubicBezTo>
                    <a:cubicBezTo>
                      <a:pt x="432" y="581"/>
                      <a:pt x="432" y="581"/>
                      <a:pt x="432" y="581"/>
                    </a:cubicBezTo>
                    <a:cubicBezTo>
                      <a:pt x="432" y="678"/>
                      <a:pt x="432" y="678"/>
                      <a:pt x="432" y="678"/>
                    </a:cubicBezTo>
                    <a:cubicBezTo>
                      <a:pt x="432" y="703"/>
                      <a:pt x="412" y="723"/>
                      <a:pt x="388" y="723"/>
                    </a:cubicBezTo>
                    <a:cubicBezTo>
                      <a:pt x="364" y="723"/>
                      <a:pt x="344" y="703"/>
                      <a:pt x="344" y="678"/>
                    </a:cubicBezTo>
                    <a:cubicBezTo>
                      <a:pt x="344" y="581"/>
                      <a:pt x="344" y="581"/>
                      <a:pt x="344" y="581"/>
                    </a:cubicBezTo>
                    <a:cubicBezTo>
                      <a:pt x="276" y="581"/>
                      <a:pt x="276" y="581"/>
                      <a:pt x="276" y="581"/>
                    </a:cubicBezTo>
                    <a:cubicBezTo>
                      <a:pt x="276" y="678"/>
                      <a:pt x="276" y="678"/>
                      <a:pt x="276" y="678"/>
                    </a:cubicBezTo>
                    <a:cubicBezTo>
                      <a:pt x="276" y="703"/>
                      <a:pt x="256" y="723"/>
                      <a:pt x="232" y="723"/>
                    </a:cubicBezTo>
                    <a:cubicBezTo>
                      <a:pt x="208" y="723"/>
                      <a:pt x="188" y="703"/>
                      <a:pt x="188" y="678"/>
                    </a:cubicBezTo>
                    <a:cubicBezTo>
                      <a:pt x="188" y="581"/>
                      <a:pt x="188" y="581"/>
                      <a:pt x="188" y="581"/>
                    </a:cubicBezTo>
                    <a:cubicBezTo>
                      <a:pt x="149" y="581"/>
                      <a:pt x="149" y="581"/>
                      <a:pt x="149" y="581"/>
                    </a:cubicBezTo>
                    <a:cubicBezTo>
                      <a:pt x="130" y="581"/>
                      <a:pt x="115" y="566"/>
                      <a:pt x="115" y="547"/>
                    </a:cubicBezTo>
                    <a:cubicBezTo>
                      <a:pt x="115" y="228"/>
                      <a:pt x="115" y="228"/>
                      <a:pt x="115" y="228"/>
                    </a:cubicBezTo>
                    <a:lnTo>
                      <a:pt x="505" y="228"/>
                    </a:lnTo>
                    <a:close/>
                    <a:moveTo>
                      <a:pt x="402" y="63"/>
                    </a:moveTo>
                    <a:cubicBezTo>
                      <a:pt x="438" y="11"/>
                      <a:pt x="438" y="11"/>
                      <a:pt x="438" y="11"/>
                    </a:cubicBezTo>
                    <a:cubicBezTo>
                      <a:pt x="440" y="8"/>
                      <a:pt x="439" y="4"/>
                      <a:pt x="437" y="2"/>
                    </a:cubicBezTo>
                    <a:cubicBezTo>
                      <a:pt x="434" y="0"/>
                      <a:pt x="430" y="1"/>
                      <a:pt x="428" y="4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65" y="49"/>
                      <a:pt x="338" y="43"/>
                      <a:pt x="309" y="43"/>
                    </a:cubicBezTo>
                    <a:cubicBezTo>
                      <a:pt x="280" y="43"/>
                      <a:pt x="253" y="49"/>
                      <a:pt x="228" y="59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88" y="1"/>
                      <a:pt x="184" y="0"/>
                      <a:pt x="181" y="2"/>
                    </a:cubicBezTo>
                    <a:cubicBezTo>
                      <a:pt x="179" y="4"/>
                      <a:pt x="178" y="8"/>
                      <a:pt x="180" y="11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159" y="90"/>
                      <a:pt x="119" y="141"/>
                      <a:pt x="114" y="200"/>
                    </a:cubicBezTo>
                    <a:cubicBezTo>
                      <a:pt x="504" y="200"/>
                      <a:pt x="504" y="200"/>
                      <a:pt x="504" y="200"/>
                    </a:cubicBezTo>
                    <a:cubicBezTo>
                      <a:pt x="499" y="141"/>
                      <a:pt x="459" y="90"/>
                      <a:pt x="402" y="63"/>
                    </a:cubicBezTo>
                    <a:close/>
                    <a:moveTo>
                      <a:pt x="227" y="146"/>
                    </a:moveTo>
                    <a:cubicBezTo>
                      <a:pt x="215" y="146"/>
                      <a:pt x="205" y="136"/>
                      <a:pt x="205" y="124"/>
                    </a:cubicBezTo>
                    <a:cubicBezTo>
                      <a:pt x="205" y="113"/>
                      <a:pt x="215" y="103"/>
                      <a:pt x="227" y="103"/>
                    </a:cubicBezTo>
                    <a:cubicBezTo>
                      <a:pt x="239" y="103"/>
                      <a:pt x="248" y="113"/>
                      <a:pt x="248" y="124"/>
                    </a:cubicBezTo>
                    <a:cubicBezTo>
                      <a:pt x="248" y="136"/>
                      <a:pt x="239" y="146"/>
                      <a:pt x="227" y="146"/>
                    </a:cubicBezTo>
                    <a:close/>
                    <a:moveTo>
                      <a:pt x="394" y="146"/>
                    </a:moveTo>
                    <a:cubicBezTo>
                      <a:pt x="382" y="146"/>
                      <a:pt x="373" y="136"/>
                      <a:pt x="373" y="124"/>
                    </a:cubicBezTo>
                    <a:cubicBezTo>
                      <a:pt x="373" y="113"/>
                      <a:pt x="382" y="103"/>
                      <a:pt x="394" y="103"/>
                    </a:cubicBezTo>
                    <a:cubicBezTo>
                      <a:pt x="406" y="103"/>
                      <a:pt x="416" y="113"/>
                      <a:pt x="416" y="124"/>
                    </a:cubicBezTo>
                    <a:cubicBezTo>
                      <a:pt x="416" y="136"/>
                      <a:pt x="406" y="146"/>
                      <a:pt x="394" y="14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4614" tIns="32307" rIns="64614" bIns="32307" numCol="1" anchor="t" anchorCtr="0" compatLnSpc="1">
                <a:prstTxWarp prst="textNoShape">
                  <a:avLst/>
                </a:prstTxWarp>
              </a:bodyPr>
              <a:lstStyle/>
              <a:p>
                <a:pPr defTabSz="659022">
                  <a:lnSpc>
                    <a:spcPct val="90000"/>
                  </a:lnSpc>
                  <a:defRPr/>
                </a:pPr>
                <a:endParaRPr lang="en-US" sz="1272" kern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9" name="Freeform 15"/>
              <p:cNvSpPr>
                <a:spLocks noEditPoints="1"/>
              </p:cNvSpPr>
              <p:nvPr/>
            </p:nvSpPr>
            <p:spPr bwMode="black">
              <a:xfrm>
                <a:off x="3531142" y="4776024"/>
                <a:ext cx="3241962" cy="460150"/>
              </a:xfrm>
              <a:custGeom>
                <a:avLst/>
                <a:gdLst>
                  <a:gd name="T0" fmla="*/ 125 w 1047"/>
                  <a:gd name="T1" fmla="*/ 35 h 146"/>
                  <a:gd name="T2" fmla="*/ 32 w 1047"/>
                  <a:gd name="T3" fmla="*/ 75 h 146"/>
                  <a:gd name="T4" fmla="*/ 100 w 1047"/>
                  <a:gd name="T5" fmla="*/ 115 h 146"/>
                  <a:gd name="T6" fmla="*/ 76 w 1047"/>
                  <a:gd name="T7" fmla="*/ 146 h 146"/>
                  <a:gd name="T8" fmla="*/ 76 w 1047"/>
                  <a:gd name="T9" fmla="*/ 5 h 146"/>
                  <a:gd name="T10" fmla="*/ 155 w 1047"/>
                  <a:gd name="T11" fmla="*/ 146 h 146"/>
                  <a:gd name="T12" fmla="*/ 256 w 1047"/>
                  <a:gd name="T13" fmla="*/ 0 h 146"/>
                  <a:gd name="T14" fmla="*/ 182 w 1047"/>
                  <a:gd name="T15" fmla="*/ 146 h 146"/>
                  <a:gd name="T16" fmla="*/ 212 w 1047"/>
                  <a:gd name="T17" fmla="*/ 68 h 146"/>
                  <a:gd name="T18" fmla="*/ 298 w 1047"/>
                  <a:gd name="T19" fmla="*/ 68 h 146"/>
                  <a:gd name="T20" fmla="*/ 329 w 1047"/>
                  <a:gd name="T21" fmla="*/ 146 h 146"/>
                  <a:gd name="T22" fmla="*/ 256 w 1047"/>
                  <a:gd name="T23" fmla="*/ 0 h 146"/>
                  <a:gd name="T24" fmla="*/ 426 w 1047"/>
                  <a:gd name="T25" fmla="*/ 5 h 146"/>
                  <a:gd name="T26" fmla="*/ 359 w 1047"/>
                  <a:gd name="T27" fmla="*/ 35 h 146"/>
                  <a:gd name="T28" fmla="*/ 464 w 1047"/>
                  <a:gd name="T29" fmla="*/ 74 h 146"/>
                  <a:gd name="T30" fmla="*/ 359 w 1047"/>
                  <a:gd name="T31" fmla="*/ 115 h 146"/>
                  <a:gd name="T32" fmla="*/ 426 w 1047"/>
                  <a:gd name="T33" fmla="*/ 145 h 146"/>
                  <a:gd name="T34" fmla="*/ 1047 w 1047"/>
                  <a:gd name="T35" fmla="*/ 74 h 146"/>
                  <a:gd name="T36" fmla="*/ 913 w 1047"/>
                  <a:gd name="T37" fmla="*/ 5 h 146"/>
                  <a:gd name="T38" fmla="*/ 982 w 1047"/>
                  <a:gd name="T39" fmla="*/ 35 h 146"/>
                  <a:gd name="T40" fmla="*/ 981 w 1047"/>
                  <a:gd name="T41" fmla="*/ 115 h 146"/>
                  <a:gd name="T42" fmla="*/ 913 w 1047"/>
                  <a:gd name="T43" fmla="*/ 145 h 146"/>
                  <a:gd name="T44" fmla="*/ 1047 w 1047"/>
                  <a:gd name="T45" fmla="*/ 74 h 146"/>
                  <a:gd name="T46" fmla="*/ 652 w 1047"/>
                  <a:gd name="T47" fmla="*/ 56 h 146"/>
                  <a:gd name="T48" fmla="*/ 524 w 1047"/>
                  <a:gd name="T49" fmla="*/ 5 h 146"/>
                  <a:gd name="T50" fmla="*/ 592 w 1047"/>
                  <a:gd name="T51" fmla="*/ 35 h 146"/>
                  <a:gd name="T52" fmla="*/ 593 w 1047"/>
                  <a:gd name="T53" fmla="*/ 77 h 146"/>
                  <a:gd name="T54" fmla="*/ 524 w 1047"/>
                  <a:gd name="T55" fmla="*/ 105 h 146"/>
                  <a:gd name="T56" fmla="*/ 593 w 1047"/>
                  <a:gd name="T57" fmla="*/ 105 h 146"/>
                  <a:gd name="T58" fmla="*/ 616 w 1047"/>
                  <a:gd name="T59" fmla="*/ 144 h 146"/>
                  <a:gd name="T60" fmla="*/ 645 w 1047"/>
                  <a:gd name="T61" fmla="*/ 146 h 146"/>
                  <a:gd name="T62" fmla="*/ 749 w 1047"/>
                  <a:gd name="T63" fmla="*/ 1 h 146"/>
                  <a:gd name="T64" fmla="*/ 749 w 1047"/>
                  <a:gd name="T65" fmla="*/ 146 h 146"/>
                  <a:gd name="T66" fmla="*/ 749 w 1047"/>
                  <a:gd name="T67" fmla="*/ 1 h 146"/>
                  <a:gd name="T68" fmla="*/ 790 w 1047"/>
                  <a:gd name="T69" fmla="*/ 73 h 146"/>
                  <a:gd name="T70" fmla="*/ 707 w 1047"/>
                  <a:gd name="T71" fmla="*/ 73 h 146"/>
                  <a:gd name="T72" fmla="*/ 852 w 1047"/>
                  <a:gd name="T73" fmla="*/ 146 h 146"/>
                  <a:gd name="T74" fmla="*/ 883 w 1047"/>
                  <a:gd name="T75" fmla="*/ 5 h 146"/>
                  <a:gd name="T76" fmla="*/ 852 w 1047"/>
                  <a:gd name="T7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47" h="146">
                    <a:moveTo>
                      <a:pt x="125" y="146"/>
                    </a:moveTo>
                    <a:cubicBezTo>
                      <a:pt x="125" y="35"/>
                      <a:pt x="125" y="35"/>
                      <a:pt x="12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51" y="35"/>
                      <a:pt x="32" y="53"/>
                      <a:pt x="32" y="75"/>
                    </a:cubicBezTo>
                    <a:cubicBezTo>
                      <a:pt x="32" y="98"/>
                      <a:pt x="52" y="115"/>
                      <a:pt x="76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34" y="146"/>
                      <a:pt x="0" y="114"/>
                      <a:pt x="0" y="75"/>
                    </a:cubicBezTo>
                    <a:cubicBezTo>
                      <a:pt x="0" y="36"/>
                      <a:pt x="34" y="5"/>
                      <a:pt x="76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146"/>
                      <a:pt x="155" y="146"/>
                      <a:pt x="155" y="146"/>
                    </a:cubicBezTo>
                    <a:lnTo>
                      <a:pt x="125" y="146"/>
                    </a:lnTo>
                    <a:close/>
                    <a:moveTo>
                      <a:pt x="256" y="0"/>
                    </a:moveTo>
                    <a:cubicBezTo>
                      <a:pt x="215" y="0"/>
                      <a:pt x="182" y="27"/>
                      <a:pt x="182" y="69"/>
                    </a:cubicBezTo>
                    <a:cubicBezTo>
                      <a:pt x="182" y="146"/>
                      <a:pt x="182" y="146"/>
                      <a:pt x="182" y="146"/>
                    </a:cubicBezTo>
                    <a:cubicBezTo>
                      <a:pt x="212" y="146"/>
                      <a:pt x="212" y="146"/>
                      <a:pt x="212" y="146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12" y="41"/>
                      <a:pt x="235" y="25"/>
                      <a:pt x="256" y="25"/>
                    </a:cubicBezTo>
                    <a:cubicBezTo>
                      <a:pt x="276" y="25"/>
                      <a:pt x="298" y="41"/>
                      <a:pt x="298" y="68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29" y="146"/>
                      <a:pt x="329" y="146"/>
                      <a:pt x="329" y="146"/>
                    </a:cubicBezTo>
                    <a:cubicBezTo>
                      <a:pt x="329" y="69"/>
                      <a:pt x="329" y="69"/>
                      <a:pt x="329" y="69"/>
                    </a:cubicBezTo>
                    <a:cubicBezTo>
                      <a:pt x="329" y="27"/>
                      <a:pt x="296" y="0"/>
                      <a:pt x="256" y="0"/>
                    </a:cubicBezTo>
                    <a:close/>
                    <a:moveTo>
                      <a:pt x="493" y="74"/>
                    </a:moveTo>
                    <a:cubicBezTo>
                      <a:pt x="493" y="34"/>
                      <a:pt x="466" y="5"/>
                      <a:pt x="426" y="5"/>
                    </a:cubicBezTo>
                    <a:cubicBezTo>
                      <a:pt x="359" y="5"/>
                      <a:pt x="359" y="5"/>
                      <a:pt x="359" y="5"/>
                    </a:cubicBezTo>
                    <a:cubicBezTo>
                      <a:pt x="359" y="35"/>
                      <a:pt x="359" y="35"/>
                      <a:pt x="359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54" y="35"/>
                      <a:pt x="464" y="54"/>
                      <a:pt x="464" y="74"/>
                    </a:cubicBezTo>
                    <a:cubicBezTo>
                      <a:pt x="464" y="94"/>
                      <a:pt x="453" y="115"/>
                      <a:pt x="427" y="115"/>
                    </a:cubicBezTo>
                    <a:cubicBezTo>
                      <a:pt x="359" y="115"/>
                      <a:pt x="359" y="115"/>
                      <a:pt x="359" y="115"/>
                    </a:cubicBezTo>
                    <a:cubicBezTo>
                      <a:pt x="359" y="145"/>
                      <a:pt x="359" y="145"/>
                      <a:pt x="359" y="145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66" y="145"/>
                      <a:pt x="493" y="115"/>
                      <a:pt x="493" y="74"/>
                    </a:cubicBezTo>
                    <a:close/>
                    <a:moveTo>
                      <a:pt x="1047" y="74"/>
                    </a:moveTo>
                    <a:cubicBezTo>
                      <a:pt x="1047" y="34"/>
                      <a:pt x="1021" y="5"/>
                      <a:pt x="980" y="5"/>
                    </a:cubicBezTo>
                    <a:cubicBezTo>
                      <a:pt x="913" y="5"/>
                      <a:pt x="913" y="5"/>
                      <a:pt x="913" y="5"/>
                    </a:cubicBezTo>
                    <a:cubicBezTo>
                      <a:pt x="913" y="35"/>
                      <a:pt x="913" y="35"/>
                      <a:pt x="913" y="35"/>
                    </a:cubicBezTo>
                    <a:cubicBezTo>
                      <a:pt x="982" y="35"/>
                      <a:pt x="982" y="35"/>
                      <a:pt x="982" y="35"/>
                    </a:cubicBezTo>
                    <a:cubicBezTo>
                      <a:pt x="1008" y="35"/>
                      <a:pt x="1019" y="54"/>
                      <a:pt x="1019" y="74"/>
                    </a:cubicBezTo>
                    <a:cubicBezTo>
                      <a:pt x="1019" y="94"/>
                      <a:pt x="1008" y="115"/>
                      <a:pt x="981" y="115"/>
                    </a:cubicBezTo>
                    <a:cubicBezTo>
                      <a:pt x="913" y="115"/>
                      <a:pt x="913" y="115"/>
                      <a:pt x="913" y="115"/>
                    </a:cubicBezTo>
                    <a:cubicBezTo>
                      <a:pt x="913" y="145"/>
                      <a:pt x="913" y="145"/>
                      <a:pt x="913" y="145"/>
                    </a:cubicBezTo>
                    <a:cubicBezTo>
                      <a:pt x="980" y="145"/>
                      <a:pt x="980" y="145"/>
                      <a:pt x="980" y="145"/>
                    </a:cubicBezTo>
                    <a:cubicBezTo>
                      <a:pt x="1020" y="145"/>
                      <a:pt x="1047" y="115"/>
                      <a:pt x="1047" y="74"/>
                    </a:cubicBezTo>
                    <a:close/>
                    <a:moveTo>
                      <a:pt x="632" y="98"/>
                    </a:moveTo>
                    <a:cubicBezTo>
                      <a:pt x="645" y="91"/>
                      <a:pt x="652" y="78"/>
                      <a:pt x="652" y="56"/>
                    </a:cubicBezTo>
                    <a:cubicBezTo>
                      <a:pt x="652" y="17"/>
                      <a:pt x="631" y="5"/>
                      <a:pt x="590" y="5"/>
                    </a:cubicBezTo>
                    <a:cubicBezTo>
                      <a:pt x="524" y="5"/>
                      <a:pt x="524" y="5"/>
                      <a:pt x="524" y="5"/>
                    </a:cubicBezTo>
                    <a:cubicBezTo>
                      <a:pt x="524" y="35"/>
                      <a:pt x="524" y="35"/>
                      <a:pt x="524" y="35"/>
                    </a:cubicBezTo>
                    <a:cubicBezTo>
                      <a:pt x="592" y="35"/>
                      <a:pt x="592" y="35"/>
                      <a:pt x="592" y="35"/>
                    </a:cubicBezTo>
                    <a:cubicBezTo>
                      <a:pt x="618" y="35"/>
                      <a:pt x="623" y="44"/>
                      <a:pt x="623" y="55"/>
                    </a:cubicBezTo>
                    <a:cubicBezTo>
                      <a:pt x="623" y="67"/>
                      <a:pt x="619" y="77"/>
                      <a:pt x="593" y="77"/>
                    </a:cubicBezTo>
                    <a:cubicBezTo>
                      <a:pt x="524" y="77"/>
                      <a:pt x="524" y="77"/>
                      <a:pt x="524" y="77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91" y="105"/>
                      <a:pt x="591" y="105"/>
                      <a:pt x="591" y="105"/>
                    </a:cubicBezTo>
                    <a:cubicBezTo>
                      <a:pt x="592" y="105"/>
                      <a:pt x="593" y="105"/>
                      <a:pt x="593" y="105"/>
                    </a:cubicBezTo>
                    <a:cubicBezTo>
                      <a:pt x="607" y="107"/>
                      <a:pt x="617" y="118"/>
                      <a:pt x="617" y="132"/>
                    </a:cubicBezTo>
                    <a:cubicBezTo>
                      <a:pt x="617" y="136"/>
                      <a:pt x="618" y="140"/>
                      <a:pt x="616" y="144"/>
                    </a:cubicBezTo>
                    <a:cubicBezTo>
                      <a:pt x="616" y="145"/>
                      <a:pt x="618" y="145"/>
                      <a:pt x="618" y="146"/>
                    </a:cubicBezTo>
                    <a:cubicBezTo>
                      <a:pt x="645" y="146"/>
                      <a:pt x="645" y="146"/>
                      <a:pt x="645" y="146"/>
                    </a:cubicBezTo>
                    <a:cubicBezTo>
                      <a:pt x="645" y="146"/>
                      <a:pt x="650" y="116"/>
                      <a:pt x="632" y="98"/>
                    </a:cubicBezTo>
                    <a:close/>
                    <a:moveTo>
                      <a:pt x="749" y="1"/>
                    </a:moveTo>
                    <a:cubicBezTo>
                      <a:pt x="787" y="1"/>
                      <a:pt x="818" y="33"/>
                      <a:pt x="818" y="73"/>
                    </a:cubicBezTo>
                    <a:cubicBezTo>
                      <a:pt x="818" y="113"/>
                      <a:pt x="787" y="146"/>
                      <a:pt x="749" y="146"/>
                    </a:cubicBezTo>
                    <a:cubicBezTo>
                      <a:pt x="710" y="146"/>
                      <a:pt x="679" y="113"/>
                      <a:pt x="679" y="73"/>
                    </a:cubicBezTo>
                    <a:cubicBezTo>
                      <a:pt x="679" y="33"/>
                      <a:pt x="710" y="1"/>
                      <a:pt x="749" y="1"/>
                    </a:cubicBezTo>
                    <a:close/>
                    <a:moveTo>
                      <a:pt x="749" y="117"/>
                    </a:moveTo>
                    <a:cubicBezTo>
                      <a:pt x="772" y="117"/>
                      <a:pt x="790" y="97"/>
                      <a:pt x="790" y="73"/>
                    </a:cubicBezTo>
                    <a:cubicBezTo>
                      <a:pt x="790" y="49"/>
                      <a:pt x="772" y="30"/>
                      <a:pt x="749" y="30"/>
                    </a:cubicBezTo>
                    <a:cubicBezTo>
                      <a:pt x="726" y="30"/>
                      <a:pt x="707" y="49"/>
                      <a:pt x="707" y="73"/>
                    </a:cubicBezTo>
                    <a:cubicBezTo>
                      <a:pt x="707" y="97"/>
                      <a:pt x="726" y="117"/>
                      <a:pt x="749" y="117"/>
                    </a:cubicBezTo>
                    <a:close/>
                    <a:moveTo>
                      <a:pt x="852" y="146"/>
                    </a:moveTo>
                    <a:cubicBezTo>
                      <a:pt x="883" y="146"/>
                      <a:pt x="883" y="146"/>
                      <a:pt x="883" y="146"/>
                    </a:cubicBezTo>
                    <a:cubicBezTo>
                      <a:pt x="883" y="5"/>
                      <a:pt x="883" y="5"/>
                      <a:pt x="883" y="5"/>
                    </a:cubicBezTo>
                    <a:cubicBezTo>
                      <a:pt x="852" y="5"/>
                      <a:pt x="852" y="5"/>
                      <a:pt x="852" y="5"/>
                    </a:cubicBezTo>
                    <a:lnTo>
                      <a:pt x="852" y="14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4614" tIns="32307" rIns="64614" bIns="32307" numCol="1" anchor="t" anchorCtr="0" compatLnSpc="1">
                <a:prstTxWarp prst="textNoShape">
                  <a:avLst/>
                </a:prstTxWarp>
              </a:bodyPr>
              <a:lstStyle/>
              <a:p>
                <a:pPr defTabSz="659022">
                  <a:lnSpc>
                    <a:spcPct val="90000"/>
                  </a:lnSpc>
                  <a:defRPr/>
                </a:pPr>
                <a:endParaRPr lang="en-US" sz="1272" kern="0">
                  <a:gradFill>
                    <a:gsLst>
                      <a:gs pos="93162">
                        <a:srgbClr val="505050">
                          <a:lumMod val="50000"/>
                        </a:srgbClr>
                      </a:gs>
                      <a:gs pos="68000">
                        <a:srgbClr val="505050">
                          <a:lumMod val="50000"/>
                        </a:srgbClr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10998260" y="4463731"/>
              <a:ext cx="606051" cy="298978"/>
              <a:chOff x="1898651" y="4472456"/>
              <a:chExt cx="618203" cy="304974"/>
            </a:xfrm>
            <a:solidFill>
              <a:srgbClr val="FFFFFF"/>
            </a:solidFill>
          </p:grpSpPr>
          <p:grpSp>
            <p:nvGrpSpPr>
              <p:cNvPr id="274" name="Group 273"/>
              <p:cNvGrpSpPr>
                <a:grpSpLocks noChangeAspect="1"/>
              </p:cNvGrpSpPr>
              <p:nvPr/>
            </p:nvGrpSpPr>
            <p:grpSpPr bwMode="black">
              <a:xfrm>
                <a:off x="1898651" y="4472456"/>
                <a:ext cx="253214" cy="304974"/>
                <a:chOff x="498253" y="184806"/>
                <a:chExt cx="1435623" cy="1729081"/>
              </a:xfrm>
              <a:grpFill/>
            </p:grpSpPr>
            <p:sp>
              <p:nvSpPr>
                <p:cNvPr id="276" name="Freeform 275"/>
                <p:cNvSpPr>
                  <a:spLocks/>
                </p:cNvSpPr>
                <p:nvPr/>
              </p:nvSpPr>
              <p:spPr bwMode="black">
                <a:xfrm>
                  <a:off x="498253" y="629270"/>
                  <a:ext cx="1435623" cy="1284617"/>
                </a:xfrm>
                <a:custGeom>
                  <a:avLst/>
                  <a:gdLst>
                    <a:gd name="T0" fmla="*/ 455 w 539"/>
                    <a:gd name="T1" fmla="*/ 186 h 482"/>
                    <a:gd name="T2" fmla="*/ 522 w 539"/>
                    <a:gd name="T3" fmla="*/ 67 h 482"/>
                    <a:gd name="T4" fmla="*/ 408 w 539"/>
                    <a:gd name="T5" fmla="*/ 5 h 482"/>
                    <a:gd name="T6" fmla="*/ 288 w 539"/>
                    <a:gd name="T7" fmla="*/ 34 h 482"/>
                    <a:gd name="T8" fmla="*/ 184 w 539"/>
                    <a:gd name="T9" fmla="*/ 7 h 482"/>
                    <a:gd name="T10" fmla="*/ 55 w 539"/>
                    <a:gd name="T11" fmla="*/ 86 h 482"/>
                    <a:gd name="T12" fmla="*/ 95 w 539"/>
                    <a:gd name="T13" fmla="*/ 401 h 482"/>
                    <a:gd name="T14" fmla="*/ 194 w 539"/>
                    <a:gd name="T15" fmla="*/ 480 h 482"/>
                    <a:gd name="T16" fmla="*/ 296 w 539"/>
                    <a:gd name="T17" fmla="*/ 455 h 482"/>
                    <a:gd name="T18" fmla="*/ 400 w 539"/>
                    <a:gd name="T19" fmla="*/ 479 h 482"/>
                    <a:gd name="T20" fmla="*/ 496 w 539"/>
                    <a:gd name="T21" fmla="*/ 402 h 482"/>
                    <a:gd name="T22" fmla="*/ 539 w 539"/>
                    <a:gd name="T23" fmla="*/ 313 h 482"/>
                    <a:gd name="T24" fmla="*/ 455 w 539"/>
                    <a:gd name="T25" fmla="*/ 18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9" h="482">
                      <a:moveTo>
                        <a:pt x="455" y="186"/>
                      </a:moveTo>
                      <a:cubicBezTo>
                        <a:pt x="454" y="107"/>
                        <a:pt x="519" y="69"/>
                        <a:pt x="522" y="67"/>
                      </a:cubicBezTo>
                      <a:cubicBezTo>
                        <a:pt x="485" y="13"/>
                        <a:pt x="428" y="6"/>
                        <a:pt x="408" y="5"/>
                      </a:cubicBezTo>
                      <a:cubicBezTo>
                        <a:pt x="359" y="0"/>
                        <a:pt x="312" y="34"/>
                        <a:pt x="288" y="34"/>
                      </a:cubicBezTo>
                      <a:cubicBezTo>
                        <a:pt x="263" y="34"/>
                        <a:pt x="225" y="6"/>
                        <a:pt x="184" y="7"/>
                      </a:cubicBezTo>
                      <a:cubicBezTo>
                        <a:pt x="131" y="8"/>
                        <a:pt x="82" y="38"/>
                        <a:pt x="55" y="86"/>
                      </a:cubicBezTo>
                      <a:cubicBezTo>
                        <a:pt x="0" y="182"/>
                        <a:pt x="41" y="323"/>
                        <a:pt x="95" y="401"/>
                      </a:cubicBezTo>
                      <a:cubicBezTo>
                        <a:pt x="121" y="439"/>
                        <a:pt x="153" y="482"/>
                        <a:pt x="194" y="480"/>
                      </a:cubicBezTo>
                      <a:cubicBezTo>
                        <a:pt x="234" y="479"/>
                        <a:pt x="248" y="455"/>
                        <a:pt x="296" y="455"/>
                      </a:cubicBezTo>
                      <a:cubicBezTo>
                        <a:pt x="344" y="454"/>
                        <a:pt x="358" y="480"/>
                        <a:pt x="400" y="479"/>
                      </a:cubicBezTo>
                      <a:cubicBezTo>
                        <a:pt x="443" y="478"/>
                        <a:pt x="470" y="440"/>
                        <a:pt x="496" y="402"/>
                      </a:cubicBezTo>
                      <a:cubicBezTo>
                        <a:pt x="526" y="358"/>
                        <a:pt x="538" y="315"/>
                        <a:pt x="539" y="313"/>
                      </a:cubicBezTo>
                      <a:cubicBezTo>
                        <a:pt x="538" y="313"/>
                        <a:pt x="456" y="281"/>
                        <a:pt x="455" y="18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64614" tIns="32307" rIns="64614" bIns="323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59022">
                    <a:lnSpc>
                      <a:spcPct val="90000"/>
                    </a:lnSpc>
                    <a:defRPr/>
                  </a:pPr>
                  <a:endParaRPr lang="en-US" sz="1272" kern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black">
                <a:xfrm>
                  <a:off x="1245232" y="184806"/>
                  <a:ext cx="356944" cy="392241"/>
                </a:xfrm>
                <a:custGeom>
                  <a:avLst/>
                  <a:gdLst>
                    <a:gd name="T0" fmla="*/ 98 w 134"/>
                    <a:gd name="T1" fmla="*/ 100 h 147"/>
                    <a:gd name="T2" fmla="*/ 130 w 134"/>
                    <a:gd name="T3" fmla="*/ 0 h 147"/>
                    <a:gd name="T4" fmla="*/ 38 w 134"/>
                    <a:gd name="T5" fmla="*/ 47 h 147"/>
                    <a:gd name="T6" fmla="*/ 5 w 134"/>
                    <a:gd name="T7" fmla="*/ 144 h 147"/>
                    <a:gd name="T8" fmla="*/ 98 w 134"/>
                    <a:gd name="T9" fmla="*/ 10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47">
                      <a:moveTo>
                        <a:pt x="98" y="100"/>
                      </a:moveTo>
                      <a:cubicBezTo>
                        <a:pt x="120" y="73"/>
                        <a:pt x="134" y="36"/>
                        <a:pt x="130" y="0"/>
                      </a:cubicBezTo>
                      <a:cubicBezTo>
                        <a:pt x="99" y="1"/>
                        <a:pt x="61" y="21"/>
                        <a:pt x="38" y="47"/>
                      </a:cubicBezTo>
                      <a:cubicBezTo>
                        <a:pt x="18" y="71"/>
                        <a:pt x="0" y="108"/>
                        <a:pt x="5" y="144"/>
                      </a:cubicBezTo>
                      <a:cubicBezTo>
                        <a:pt x="40" y="147"/>
                        <a:pt x="76" y="126"/>
                        <a:pt x="98" y="10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64614" tIns="32307" rIns="64614" bIns="323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59022">
                    <a:lnSpc>
                      <a:spcPct val="90000"/>
                    </a:lnSpc>
                    <a:defRPr/>
                  </a:pPr>
                  <a:endParaRPr lang="en-US" sz="1272" kern="0">
                    <a:gradFill>
                      <a:gsLst>
                        <a:gs pos="93162">
                          <a:srgbClr val="505050">
                            <a:lumMod val="50000"/>
                          </a:srgbClr>
                        </a:gs>
                        <a:gs pos="68000">
                          <a:srgbClr val="505050">
                            <a:lumMod val="50000"/>
                          </a:srgbClr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75" name="TextBox 274"/>
              <p:cNvSpPr txBox="1"/>
              <p:nvPr/>
            </p:nvSpPr>
            <p:spPr>
              <a:xfrm>
                <a:off x="2104731" y="4579373"/>
                <a:ext cx="412123" cy="169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59022">
                  <a:lnSpc>
                    <a:spcPct val="90000"/>
                  </a:lnSpc>
                  <a:spcAft>
                    <a:spcPts val="424"/>
                  </a:spcAft>
                  <a:defRPr/>
                </a:pPr>
                <a:r>
                  <a:rPr lang="en-US" sz="882" kern="0" dirty="0">
                    <a:gradFill>
                      <a:gsLst>
                        <a:gs pos="12821">
                          <a:srgbClr val="505050"/>
                        </a:gs>
                        <a:gs pos="23000">
                          <a:srgbClr val="505050"/>
                        </a:gs>
                      </a:gsLst>
                      <a:lin ang="5400000" scaled="0"/>
                    </a:gradFill>
                  </a:rPr>
                  <a:t>iOS</a:t>
                </a:r>
              </a:p>
            </p:txBody>
          </p:sp>
        </p:grpSp>
      </p:grpSp>
      <p:cxnSp>
        <p:nvCxnSpPr>
          <p:cNvPr id="281" name="Straight Arrow Connector 280"/>
          <p:cNvCxnSpPr/>
          <p:nvPr/>
        </p:nvCxnSpPr>
        <p:spPr>
          <a:xfrm flipH="1">
            <a:off x="2032714" y="3523757"/>
            <a:ext cx="196093" cy="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none" w="med" len="sm"/>
            <a:tailEnd type="arrow" w="sm" len="sm"/>
          </a:ln>
          <a:effectLst/>
        </p:spPr>
      </p:cxnSp>
      <p:sp>
        <p:nvSpPr>
          <p:cNvPr id="262" name="Rectangle 261"/>
          <p:cNvSpPr/>
          <p:nvPr/>
        </p:nvSpPr>
        <p:spPr bwMode="auto">
          <a:xfrm>
            <a:off x="206923" y="1161662"/>
            <a:ext cx="1921989" cy="14594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0795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63" name="Rectangle 262"/>
          <p:cNvSpPr/>
          <p:nvPr/>
        </p:nvSpPr>
        <p:spPr bwMode="auto">
          <a:xfrm>
            <a:off x="318855" y="1563272"/>
            <a:ext cx="1698124" cy="43937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5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29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64" name="Rectangle 263"/>
          <p:cNvSpPr/>
          <p:nvPr/>
        </p:nvSpPr>
        <p:spPr bwMode="auto">
          <a:xfrm>
            <a:off x="318855" y="2039648"/>
            <a:ext cx="1698124" cy="47062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5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17094">
                      <a:srgbClr val="505050"/>
                    </a:gs>
                    <a:gs pos="53000">
                      <a:srgbClr val="505050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          Power </a:t>
            </a:r>
            <a:r>
              <a:rPr lang="en-US" sz="1029" kern="0">
                <a:gradFill>
                  <a:gsLst>
                    <a:gs pos="17094">
                      <a:srgbClr val="505050"/>
                    </a:gs>
                    <a:gs pos="53000">
                      <a:srgbClr val="505050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BI Desktop</a:t>
            </a:r>
            <a:endParaRPr lang="en-US" sz="1029" kern="0" dirty="0">
              <a:gradFill>
                <a:gsLst>
                  <a:gs pos="17094">
                    <a:srgbClr val="505050"/>
                  </a:gs>
                  <a:gs pos="53000">
                    <a:srgbClr val="505050"/>
                  </a:gs>
                </a:gsLst>
                <a:lin ang="5400000" scaled="0"/>
              </a:gradFill>
              <a:cs typeface="Segoe UI Semibold" panose="020B0702040204020203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06922" y="1171087"/>
            <a:ext cx="1911354" cy="339375"/>
          </a:xfrm>
          <a:prstGeom prst="rect">
            <a:avLst/>
          </a:prstGeom>
          <a:noFill/>
        </p:spPr>
        <p:txBody>
          <a:bodyPr wrap="square" lIns="134464" tIns="107571" rIns="134464" bIns="67232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gradFill>
                  <a:gsLst>
                    <a:gs pos="93162">
                      <a:schemeClr val="tx1">
                        <a:lumMod val="50000"/>
                      </a:schemeClr>
                    </a:gs>
                    <a:gs pos="68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</a:defRPr>
            </a:lvl1pPr>
          </a:lstStyle>
          <a:p>
            <a:r>
              <a:rPr lang="en-US" sz="1176" dirty="0">
                <a:gradFill>
                  <a:gsLst>
                    <a:gs pos="80342">
                      <a:srgbClr val="0078D7"/>
                    </a:gs>
                    <a:gs pos="46000">
                      <a:srgbClr val="0078D7"/>
                    </a:gs>
                  </a:gsLst>
                  <a:lin ang="5400000" scaled="0"/>
                </a:gradFill>
              </a:rPr>
              <a:t>Business analyst tools </a:t>
            </a: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lum bright="-32000"/>
          </a:blip>
          <a:stretch>
            <a:fillRect/>
          </a:stretch>
        </p:blipFill>
        <p:spPr>
          <a:xfrm>
            <a:off x="360608" y="2105470"/>
            <a:ext cx="356532" cy="327428"/>
          </a:xfrm>
          <a:prstGeom prst="rect">
            <a:avLst/>
          </a:prstGeom>
        </p:spPr>
      </p:pic>
      <p:cxnSp>
        <p:nvCxnSpPr>
          <p:cNvPr id="280" name="Straight Connector 279"/>
          <p:cNvCxnSpPr/>
          <p:nvPr/>
        </p:nvCxnSpPr>
        <p:spPr>
          <a:xfrm>
            <a:off x="2016599" y="1820060"/>
            <a:ext cx="280133" cy="0"/>
          </a:xfrm>
          <a:prstGeom prst="line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none" w="med" len="sm"/>
            <a:tailEnd type="none" w="med" len="med"/>
          </a:ln>
          <a:effectLst/>
        </p:spPr>
      </p:cxnSp>
      <p:sp>
        <p:nvSpPr>
          <p:cNvPr id="290" name="Freeform 5"/>
          <p:cNvSpPr>
            <a:spLocks noChangeAspect="1" noEditPoints="1"/>
          </p:cNvSpPr>
          <p:nvPr/>
        </p:nvSpPr>
        <p:spPr bwMode="black">
          <a:xfrm>
            <a:off x="790020" y="1618451"/>
            <a:ext cx="686161" cy="302029"/>
          </a:xfrm>
          <a:custGeom>
            <a:avLst/>
            <a:gdLst>
              <a:gd name="T0" fmla="*/ 533 w 804"/>
              <a:gd name="T1" fmla="*/ 115 h 352"/>
              <a:gd name="T2" fmla="*/ 529 w 804"/>
              <a:gd name="T3" fmla="*/ 169 h 352"/>
              <a:gd name="T4" fmla="*/ 535 w 804"/>
              <a:gd name="T5" fmla="*/ 225 h 352"/>
              <a:gd name="T6" fmla="*/ 616 w 804"/>
              <a:gd name="T7" fmla="*/ 238 h 352"/>
              <a:gd name="T8" fmla="*/ 578 w 804"/>
              <a:gd name="T9" fmla="*/ 203 h 352"/>
              <a:gd name="T10" fmla="*/ 542 w 804"/>
              <a:gd name="T11" fmla="*/ 150 h 352"/>
              <a:gd name="T12" fmla="*/ 601 w 804"/>
              <a:gd name="T13" fmla="*/ 150 h 352"/>
              <a:gd name="T14" fmla="*/ 642 w 804"/>
              <a:gd name="T15" fmla="*/ 235 h 352"/>
              <a:gd name="T16" fmla="*/ 668 w 804"/>
              <a:gd name="T17" fmla="*/ 148 h 352"/>
              <a:gd name="T18" fmla="*/ 645 w 804"/>
              <a:gd name="T19" fmla="*/ 170 h 352"/>
              <a:gd name="T20" fmla="*/ 688 w 804"/>
              <a:gd name="T21" fmla="*/ 221 h 352"/>
              <a:gd name="T22" fmla="*/ 720 w 804"/>
              <a:gd name="T23" fmla="*/ 220 h 352"/>
              <a:gd name="T24" fmla="*/ 738 w 804"/>
              <a:gd name="T25" fmla="*/ 240 h 352"/>
              <a:gd name="T26" fmla="*/ 718 w 804"/>
              <a:gd name="T27" fmla="*/ 154 h 352"/>
              <a:gd name="T28" fmla="*/ 774 w 804"/>
              <a:gd name="T29" fmla="*/ 198 h 352"/>
              <a:gd name="T30" fmla="*/ 721 w 804"/>
              <a:gd name="T31" fmla="*/ 167 h 352"/>
              <a:gd name="T32" fmla="*/ 790 w 804"/>
              <a:gd name="T33" fmla="*/ 238 h 352"/>
              <a:gd name="T34" fmla="*/ 255 w 804"/>
              <a:gd name="T35" fmla="*/ 204 h 352"/>
              <a:gd name="T36" fmla="*/ 255 w 804"/>
              <a:gd name="T37" fmla="*/ 204 h 352"/>
              <a:gd name="T38" fmla="*/ 311 w 804"/>
              <a:gd name="T39" fmla="*/ 160 h 352"/>
              <a:gd name="T40" fmla="*/ 311 w 804"/>
              <a:gd name="T41" fmla="*/ 276 h 352"/>
              <a:gd name="T42" fmla="*/ 255 w 804"/>
              <a:gd name="T43" fmla="*/ 144 h 352"/>
              <a:gd name="T44" fmla="*/ 255 w 804"/>
              <a:gd name="T45" fmla="*/ 72 h 352"/>
              <a:gd name="T46" fmla="*/ 255 w 804"/>
              <a:gd name="T47" fmla="*/ 72 h 352"/>
              <a:gd name="T48" fmla="*/ 255 w 804"/>
              <a:gd name="T49" fmla="*/ 248 h 352"/>
              <a:gd name="T50" fmla="*/ 311 w 804"/>
              <a:gd name="T51" fmla="*/ 204 h 352"/>
              <a:gd name="T52" fmla="*/ 311 w 804"/>
              <a:gd name="T53" fmla="*/ 188 h 352"/>
              <a:gd name="T54" fmla="*/ 255 w 804"/>
              <a:gd name="T55" fmla="*/ 144 h 352"/>
              <a:gd name="T56" fmla="*/ 255 w 804"/>
              <a:gd name="T57" fmla="*/ 144 h 352"/>
              <a:gd name="T58" fmla="*/ 311 w 804"/>
              <a:gd name="T59" fmla="*/ 72 h 352"/>
              <a:gd name="T60" fmla="*/ 208 w 804"/>
              <a:gd name="T61" fmla="*/ 0 h 352"/>
              <a:gd name="T62" fmla="*/ 208 w 804"/>
              <a:gd name="T63" fmla="*/ 312 h 352"/>
              <a:gd name="T64" fmla="*/ 339 w 804"/>
              <a:gd name="T65" fmla="*/ 36 h 352"/>
              <a:gd name="T66" fmla="*/ 99 w 804"/>
              <a:gd name="T67" fmla="*/ 194 h 352"/>
              <a:gd name="T68" fmla="*/ 97 w 804"/>
              <a:gd name="T69" fmla="*/ 190 h 352"/>
              <a:gd name="T70" fmla="*/ 78 w 804"/>
              <a:gd name="T71" fmla="*/ 237 h 352"/>
              <a:gd name="T72" fmla="*/ 81 w 804"/>
              <a:gd name="T73" fmla="*/ 112 h 352"/>
              <a:gd name="T74" fmla="*/ 98 w 804"/>
              <a:gd name="T75" fmla="*/ 157 h 352"/>
              <a:gd name="T76" fmla="*/ 100 w 804"/>
              <a:gd name="T77" fmla="*/ 155 h 352"/>
              <a:gd name="T78" fmla="*/ 146 w 804"/>
              <a:gd name="T79" fmla="*/ 108 h 352"/>
              <a:gd name="T80" fmla="*/ 339 w 804"/>
              <a:gd name="T81" fmla="*/ 300 h 352"/>
              <a:gd name="T82" fmla="*/ 239 w 804"/>
              <a:gd name="T83" fmla="*/ 248 h 352"/>
              <a:gd name="T84" fmla="*/ 239 w 804"/>
              <a:gd name="T85" fmla="*/ 204 h 352"/>
              <a:gd name="T86" fmla="*/ 239 w 804"/>
              <a:gd name="T87" fmla="*/ 160 h 352"/>
              <a:gd name="T88" fmla="*/ 239 w 804"/>
              <a:gd name="T89" fmla="*/ 116 h 352"/>
              <a:gd name="T90" fmla="*/ 239 w 804"/>
              <a:gd name="T91" fmla="*/ 72 h 352"/>
              <a:gd name="T92" fmla="*/ 339 w 804"/>
              <a:gd name="T93" fmla="*/ 300 h 352"/>
              <a:gd name="T94" fmla="*/ 311 w 804"/>
              <a:gd name="T95" fmla="*/ 276 h 352"/>
              <a:gd name="T96" fmla="*/ 255 w 804"/>
              <a:gd name="T97" fmla="*/ 232 h 352"/>
              <a:gd name="T98" fmla="*/ 255 w 804"/>
              <a:gd name="T99" fmla="*/ 160 h 352"/>
              <a:gd name="T100" fmla="*/ 311 w 804"/>
              <a:gd name="T101" fmla="*/ 116 h 352"/>
              <a:gd name="T102" fmla="*/ 311 w 804"/>
              <a:gd name="T103" fmla="*/ 116 h 352"/>
              <a:gd name="T104" fmla="*/ 311 w 804"/>
              <a:gd name="T105" fmla="*/ 10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4" h="352">
                <a:moveTo>
                  <a:pt x="535" y="238"/>
                </a:moveTo>
                <a:cubicBezTo>
                  <a:pt x="470" y="238"/>
                  <a:pt x="470" y="238"/>
                  <a:pt x="470" y="238"/>
                </a:cubicBezTo>
                <a:cubicBezTo>
                  <a:pt x="470" y="115"/>
                  <a:pt x="470" y="115"/>
                  <a:pt x="470" y="115"/>
                </a:cubicBezTo>
                <a:cubicBezTo>
                  <a:pt x="533" y="115"/>
                  <a:pt x="533" y="115"/>
                  <a:pt x="533" y="115"/>
                </a:cubicBezTo>
                <a:cubicBezTo>
                  <a:pt x="533" y="128"/>
                  <a:pt x="533" y="128"/>
                  <a:pt x="533" y="128"/>
                </a:cubicBezTo>
                <a:cubicBezTo>
                  <a:pt x="485" y="128"/>
                  <a:pt x="485" y="128"/>
                  <a:pt x="485" y="128"/>
                </a:cubicBezTo>
                <a:cubicBezTo>
                  <a:pt x="485" y="169"/>
                  <a:pt x="485" y="169"/>
                  <a:pt x="485" y="169"/>
                </a:cubicBezTo>
                <a:cubicBezTo>
                  <a:pt x="529" y="169"/>
                  <a:pt x="529" y="169"/>
                  <a:pt x="529" y="169"/>
                </a:cubicBezTo>
                <a:cubicBezTo>
                  <a:pt x="529" y="182"/>
                  <a:pt x="529" y="182"/>
                  <a:pt x="529" y="182"/>
                </a:cubicBezTo>
                <a:cubicBezTo>
                  <a:pt x="485" y="182"/>
                  <a:pt x="485" y="182"/>
                  <a:pt x="485" y="182"/>
                </a:cubicBezTo>
                <a:cubicBezTo>
                  <a:pt x="485" y="225"/>
                  <a:pt x="485" y="225"/>
                  <a:pt x="485" y="225"/>
                </a:cubicBezTo>
                <a:cubicBezTo>
                  <a:pt x="535" y="225"/>
                  <a:pt x="535" y="225"/>
                  <a:pt x="535" y="225"/>
                </a:cubicBezTo>
                <a:lnTo>
                  <a:pt x="535" y="238"/>
                </a:lnTo>
                <a:close/>
                <a:moveTo>
                  <a:pt x="617" y="150"/>
                </a:moveTo>
                <a:cubicBezTo>
                  <a:pt x="587" y="195"/>
                  <a:pt x="587" y="195"/>
                  <a:pt x="587" y="195"/>
                </a:cubicBezTo>
                <a:cubicBezTo>
                  <a:pt x="616" y="238"/>
                  <a:pt x="616" y="238"/>
                  <a:pt x="616" y="238"/>
                </a:cubicBezTo>
                <a:cubicBezTo>
                  <a:pt x="600" y="238"/>
                  <a:pt x="600" y="238"/>
                  <a:pt x="600" y="238"/>
                </a:cubicBezTo>
                <a:cubicBezTo>
                  <a:pt x="583" y="210"/>
                  <a:pt x="583" y="210"/>
                  <a:pt x="583" y="210"/>
                </a:cubicBezTo>
                <a:cubicBezTo>
                  <a:pt x="579" y="203"/>
                  <a:pt x="579" y="203"/>
                  <a:pt x="579" y="203"/>
                </a:cubicBezTo>
                <a:cubicBezTo>
                  <a:pt x="578" y="203"/>
                  <a:pt x="578" y="203"/>
                  <a:pt x="578" y="203"/>
                </a:cubicBezTo>
                <a:cubicBezTo>
                  <a:pt x="557" y="238"/>
                  <a:pt x="557" y="238"/>
                  <a:pt x="557" y="238"/>
                </a:cubicBezTo>
                <a:cubicBezTo>
                  <a:pt x="541" y="238"/>
                  <a:pt x="541" y="238"/>
                  <a:pt x="541" y="238"/>
                </a:cubicBezTo>
                <a:cubicBezTo>
                  <a:pt x="571" y="195"/>
                  <a:pt x="571" y="195"/>
                  <a:pt x="571" y="195"/>
                </a:cubicBezTo>
                <a:cubicBezTo>
                  <a:pt x="542" y="150"/>
                  <a:pt x="542" y="150"/>
                  <a:pt x="542" y="150"/>
                </a:cubicBezTo>
                <a:cubicBezTo>
                  <a:pt x="558" y="150"/>
                  <a:pt x="558" y="150"/>
                  <a:pt x="558" y="150"/>
                </a:cubicBezTo>
                <a:cubicBezTo>
                  <a:pt x="570" y="172"/>
                  <a:pt x="577" y="184"/>
                  <a:pt x="579" y="187"/>
                </a:cubicBezTo>
                <a:cubicBezTo>
                  <a:pt x="579" y="187"/>
                  <a:pt x="579" y="187"/>
                  <a:pt x="579" y="187"/>
                </a:cubicBezTo>
                <a:cubicBezTo>
                  <a:pt x="601" y="150"/>
                  <a:pt x="601" y="150"/>
                  <a:pt x="601" y="150"/>
                </a:cubicBezTo>
                <a:lnTo>
                  <a:pt x="617" y="150"/>
                </a:lnTo>
                <a:close/>
                <a:moveTo>
                  <a:pt x="688" y="234"/>
                </a:moveTo>
                <a:cubicBezTo>
                  <a:pt x="681" y="238"/>
                  <a:pt x="673" y="240"/>
                  <a:pt x="664" y="240"/>
                </a:cubicBezTo>
                <a:cubicBezTo>
                  <a:pt x="656" y="240"/>
                  <a:pt x="649" y="239"/>
                  <a:pt x="642" y="235"/>
                </a:cubicBezTo>
                <a:cubicBezTo>
                  <a:pt x="636" y="231"/>
                  <a:pt x="631" y="226"/>
                  <a:pt x="627" y="219"/>
                </a:cubicBezTo>
                <a:cubicBezTo>
                  <a:pt x="624" y="212"/>
                  <a:pt x="622" y="205"/>
                  <a:pt x="622" y="196"/>
                </a:cubicBezTo>
                <a:cubicBezTo>
                  <a:pt x="622" y="182"/>
                  <a:pt x="626" y="170"/>
                  <a:pt x="634" y="161"/>
                </a:cubicBezTo>
                <a:cubicBezTo>
                  <a:pt x="643" y="152"/>
                  <a:pt x="654" y="148"/>
                  <a:pt x="668" y="148"/>
                </a:cubicBezTo>
                <a:cubicBezTo>
                  <a:pt x="675" y="148"/>
                  <a:pt x="682" y="150"/>
                  <a:pt x="688" y="153"/>
                </a:cubicBezTo>
                <a:cubicBezTo>
                  <a:pt x="688" y="167"/>
                  <a:pt x="688" y="167"/>
                  <a:pt x="688" y="167"/>
                </a:cubicBezTo>
                <a:cubicBezTo>
                  <a:pt x="681" y="162"/>
                  <a:pt x="674" y="160"/>
                  <a:pt x="667" y="160"/>
                </a:cubicBezTo>
                <a:cubicBezTo>
                  <a:pt x="658" y="160"/>
                  <a:pt x="651" y="163"/>
                  <a:pt x="645" y="170"/>
                </a:cubicBezTo>
                <a:cubicBezTo>
                  <a:pt x="639" y="176"/>
                  <a:pt x="636" y="185"/>
                  <a:pt x="636" y="195"/>
                </a:cubicBezTo>
                <a:cubicBezTo>
                  <a:pt x="636" y="205"/>
                  <a:pt x="639" y="213"/>
                  <a:pt x="644" y="219"/>
                </a:cubicBezTo>
                <a:cubicBezTo>
                  <a:pt x="650" y="225"/>
                  <a:pt x="657" y="228"/>
                  <a:pt x="666" y="228"/>
                </a:cubicBezTo>
                <a:cubicBezTo>
                  <a:pt x="674" y="228"/>
                  <a:pt x="681" y="226"/>
                  <a:pt x="688" y="221"/>
                </a:cubicBezTo>
                <a:lnTo>
                  <a:pt x="688" y="234"/>
                </a:lnTo>
                <a:close/>
                <a:moveTo>
                  <a:pt x="774" y="198"/>
                </a:moveTo>
                <a:cubicBezTo>
                  <a:pt x="712" y="198"/>
                  <a:pt x="712" y="198"/>
                  <a:pt x="712" y="198"/>
                </a:cubicBezTo>
                <a:cubicBezTo>
                  <a:pt x="713" y="208"/>
                  <a:pt x="715" y="215"/>
                  <a:pt x="720" y="220"/>
                </a:cubicBezTo>
                <a:cubicBezTo>
                  <a:pt x="725" y="226"/>
                  <a:pt x="732" y="228"/>
                  <a:pt x="741" y="228"/>
                </a:cubicBezTo>
                <a:cubicBezTo>
                  <a:pt x="751" y="228"/>
                  <a:pt x="760" y="225"/>
                  <a:pt x="768" y="219"/>
                </a:cubicBezTo>
                <a:cubicBezTo>
                  <a:pt x="768" y="232"/>
                  <a:pt x="768" y="232"/>
                  <a:pt x="768" y="232"/>
                </a:cubicBezTo>
                <a:cubicBezTo>
                  <a:pt x="761" y="238"/>
                  <a:pt x="750" y="240"/>
                  <a:pt x="738" y="240"/>
                </a:cubicBezTo>
                <a:cubicBezTo>
                  <a:pt x="725" y="240"/>
                  <a:pt x="715" y="236"/>
                  <a:pt x="708" y="228"/>
                </a:cubicBezTo>
                <a:cubicBezTo>
                  <a:pt x="701" y="220"/>
                  <a:pt x="698" y="209"/>
                  <a:pt x="698" y="195"/>
                </a:cubicBezTo>
                <a:cubicBezTo>
                  <a:pt x="698" y="186"/>
                  <a:pt x="700" y="178"/>
                  <a:pt x="703" y="171"/>
                </a:cubicBezTo>
                <a:cubicBezTo>
                  <a:pt x="707" y="164"/>
                  <a:pt x="711" y="158"/>
                  <a:pt x="718" y="154"/>
                </a:cubicBezTo>
                <a:cubicBezTo>
                  <a:pt x="724" y="150"/>
                  <a:pt x="731" y="148"/>
                  <a:pt x="738" y="148"/>
                </a:cubicBezTo>
                <a:cubicBezTo>
                  <a:pt x="750" y="148"/>
                  <a:pt x="759" y="152"/>
                  <a:pt x="765" y="159"/>
                </a:cubicBezTo>
                <a:cubicBezTo>
                  <a:pt x="771" y="167"/>
                  <a:pt x="774" y="177"/>
                  <a:pt x="774" y="190"/>
                </a:cubicBezTo>
                <a:lnTo>
                  <a:pt x="774" y="198"/>
                </a:lnTo>
                <a:close/>
                <a:moveTo>
                  <a:pt x="760" y="186"/>
                </a:moveTo>
                <a:cubicBezTo>
                  <a:pt x="760" y="178"/>
                  <a:pt x="758" y="171"/>
                  <a:pt x="754" y="167"/>
                </a:cubicBezTo>
                <a:cubicBezTo>
                  <a:pt x="750" y="162"/>
                  <a:pt x="745" y="160"/>
                  <a:pt x="738" y="160"/>
                </a:cubicBezTo>
                <a:cubicBezTo>
                  <a:pt x="732" y="160"/>
                  <a:pt x="726" y="162"/>
                  <a:pt x="721" y="167"/>
                </a:cubicBezTo>
                <a:cubicBezTo>
                  <a:pt x="717" y="172"/>
                  <a:pt x="714" y="178"/>
                  <a:pt x="713" y="186"/>
                </a:cubicBezTo>
                <a:lnTo>
                  <a:pt x="760" y="186"/>
                </a:lnTo>
                <a:close/>
                <a:moveTo>
                  <a:pt x="804" y="238"/>
                </a:moveTo>
                <a:cubicBezTo>
                  <a:pt x="790" y="238"/>
                  <a:pt x="790" y="238"/>
                  <a:pt x="790" y="238"/>
                </a:cubicBezTo>
                <a:cubicBezTo>
                  <a:pt x="790" y="108"/>
                  <a:pt x="790" y="108"/>
                  <a:pt x="790" y="108"/>
                </a:cubicBezTo>
                <a:cubicBezTo>
                  <a:pt x="804" y="108"/>
                  <a:pt x="804" y="108"/>
                  <a:pt x="804" y="108"/>
                </a:cubicBezTo>
                <a:lnTo>
                  <a:pt x="804" y="238"/>
                </a:lnTo>
                <a:close/>
                <a:moveTo>
                  <a:pt x="255" y="204"/>
                </a:move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lnTo>
                  <a:pt x="255" y="204"/>
                </a:lnTo>
                <a:close/>
                <a:moveTo>
                  <a:pt x="255" y="160"/>
                </a:move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lnTo>
                  <a:pt x="255" y="160"/>
                </a:lnTo>
                <a:close/>
                <a:moveTo>
                  <a:pt x="255" y="248"/>
                </a:move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lnTo>
                  <a:pt x="255" y="248"/>
                </a:lnTo>
                <a:close/>
                <a:moveTo>
                  <a:pt x="255" y="116"/>
                </a:move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lnTo>
                  <a:pt x="255" y="116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255" y="276"/>
                </a:move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cubicBezTo>
                  <a:pt x="255" y="248"/>
                  <a:pt x="255" y="248"/>
                  <a:pt x="255" y="248"/>
                </a:cubicBezTo>
                <a:lnTo>
                  <a:pt x="255" y="276"/>
                </a:lnTo>
                <a:close/>
                <a:moveTo>
                  <a:pt x="255" y="232"/>
                </a:move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cubicBezTo>
                  <a:pt x="255" y="204"/>
                  <a:pt x="255" y="204"/>
                  <a:pt x="255" y="204"/>
                </a:cubicBezTo>
                <a:lnTo>
                  <a:pt x="255" y="232"/>
                </a:lnTo>
                <a:close/>
                <a:moveTo>
                  <a:pt x="255" y="188"/>
                </a:move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cubicBezTo>
                  <a:pt x="255" y="160"/>
                  <a:pt x="255" y="160"/>
                  <a:pt x="255" y="160"/>
                </a:cubicBezTo>
                <a:lnTo>
                  <a:pt x="255" y="188"/>
                </a:lnTo>
                <a:close/>
                <a:moveTo>
                  <a:pt x="255" y="144"/>
                </a:move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cubicBezTo>
                  <a:pt x="255" y="116"/>
                  <a:pt x="255" y="116"/>
                  <a:pt x="255" y="116"/>
                </a:cubicBezTo>
                <a:lnTo>
                  <a:pt x="255" y="144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339" y="36"/>
                </a:moveTo>
                <a:cubicBezTo>
                  <a:pt x="208" y="36"/>
                  <a:pt x="208" y="36"/>
                  <a:pt x="208" y="36"/>
                </a:cubicBezTo>
                <a:cubicBezTo>
                  <a:pt x="208" y="0"/>
                  <a:pt x="208" y="0"/>
                  <a:pt x="208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6"/>
                  <a:pt x="0" y="316"/>
                  <a:pt x="0" y="316"/>
                </a:cubicBezTo>
                <a:cubicBezTo>
                  <a:pt x="208" y="352"/>
                  <a:pt x="208" y="352"/>
                  <a:pt x="208" y="352"/>
                </a:cubicBezTo>
                <a:cubicBezTo>
                  <a:pt x="208" y="312"/>
                  <a:pt x="208" y="312"/>
                  <a:pt x="208" y="312"/>
                </a:cubicBezTo>
                <a:cubicBezTo>
                  <a:pt x="340" y="312"/>
                  <a:pt x="340" y="312"/>
                  <a:pt x="340" y="312"/>
                </a:cubicBezTo>
                <a:cubicBezTo>
                  <a:pt x="347" y="312"/>
                  <a:pt x="351" y="307"/>
                  <a:pt x="351" y="300"/>
                </a:cubicBezTo>
                <a:cubicBezTo>
                  <a:pt x="351" y="48"/>
                  <a:pt x="351" y="48"/>
                  <a:pt x="351" y="48"/>
                </a:cubicBezTo>
                <a:cubicBezTo>
                  <a:pt x="351" y="42"/>
                  <a:pt x="346" y="36"/>
                  <a:pt x="339" y="36"/>
                </a:cubicBezTo>
                <a:close/>
                <a:moveTo>
                  <a:pt x="118" y="239"/>
                </a:moveTo>
                <a:cubicBezTo>
                  <a:pt x="100" y="197"/>
                  <a:pt x="100" y="197"/>
                  <a:pt x="100" y="197"/>
                </a:cubicBezTo>
                <a:cubicBezTo>
                  <a:pt x="100" y="196"/>
                  <a:pt x="100" y="196"/>
                  <a:pt x="100" y="195"/>
                </a:cubicBezTo>
                <a:cubicBezTo>
                  <a:pt x="99" y="195"/>
                  <a:pt x="99" y="194"/>
                  <a:pt x="99" y="194"/>
                </a:cubicBezTo>
                <a:cubicBezTo>
                  <a:pt x="99" y="193"/>
                  <a:pt x="99" y="192"/>
                  <a:pt x="99" y="191"/>
                </a:cubicBezTo>
                <a:cubicBezTo>
                  <a:pt x="98" y="190"/>
                  <a:pt x="98" y="189"/>
                  <a:pt x="98" y="188"/>
                </a:cubicBezTo>
                <a:cubicBezTo>
                  <a:pt x="98" y="188"/>
                  <a:pt x="98" y="188"/>
                  <a:pt x="98" y="188"/>
                </a:cubicBezTo>
                <a:cubicBezTo>
                  <a:pt x="98" y="189"/>
                  <a:pt x="97" y="189"/>
                  <a:pt x="97" y="190"/>
                </a:cubicBezTo>
                <a:cubicBezTo>
                  <a:pt x="97" y="190"/>
                  <a:pt x="97" y="191"/>
                  <a:pt x="97" y="192"/>
                </a:cubicBezTo>
                <a:cubicBezTo>
                  <a:pt x="97" y="193"/>
                  <a:pt x="96" y="193"/>
                  <a:pt x="96" y="194"/>
                </a:cubicBezTo>
                <a:cubicBezTo>
                  <a:pt x="96" y="195"/>
                  <a:pt x="96" y="196"/>
                  <a:pt x="95" y="19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7" y="152"/>
                </a:cubicBezTo>
                <a:cubicBezTo>
                  <a:pt x="97" y="152"/>
                  <a:pt x="97" y="153"/>
                  <a:pt x="97" y="154"/>
                </a:cubicBezTo>
                <a:cubicBezTo>
                  <a:pt x="98" y="155"/>
                  <a:pt x="98" y="156"/>
                  <a:pt x="98" y="157"/>
                </a:cubicBezTo>
                <a:cubicBezTo>
                  <a:pt x="98" y="158"/>
                  <a:pt x="98" y="159"/>
                  <a:pt x="99" y="160"/>
                </a:cubicBezTo>
                <a:cubicBezTo>
                  <a:pt x="99" y="160"/>
                  <a:pt x="99" y="160"/>
                  <a:pt x="99" y="160"/>
                </a:cubicBezTo>
                <a:cubicBezTo>
                  <a:pt x="99" y="159"/>
                  <a:pt x="99" y="159"/>
                  <a:pt x="100" y="158"/>
                </a:cubicBezTo>
                <a:cubicBezTo>
                  <a:pt x="100" y="157"/>
                  <a:pt x="100" y="156"/>
                  <a:pt x="100" y="155"/>
                </a:cubicBezTo>
                <a:cubicBezTo>
                  <a:pt x="100" y="154"/>
                  <a:pt x="101" y="153"/>
                  <a:pt x="101" y="152"/>
                </a:cubicBezTo>
                <a:cubicBezTo>
                  <a:pt x="101" y="151"/>
                  <a:pt x="102" y="150"/>
                  <a:pt x="102" y="14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14" y="174"/>
                  <a:pt x="114" y="174"/>
                  <a:pt x="114" y="174"/>
                </a:cubicBezTo>
                <a:cubicBezTo>
                  <a:pt x="147" y="241"/>
                  <a:pt x="147" y="241"/>
                  <a:pt x="147" y="241"/>
                </a:cubicBezTo>
                <a:lnTo>
                  <a:pt x="118" y="239"/>
                </a:lnTo>
                <a:close/>
                <a:moveTo>
                  <a:pt x="339" y="300"/>
                </a:moveTo>
                <a:cubicBezTo>
                  <a:pt x="208" y="300"/>
                  <a:pt x="208" y="300"/>
                  <a:pt x="208" y="300"/>
                </a:cubicBezTo>
                <a:cubicBezTo>
                  <a:pt x="208" y="276"/>
                  <a:pt x="208" y="276"/>
                  <a:pt x="208" y="276"/>
                </a:cubicBezTo>
                <a:cubicBezTo>
                  <a:pt x="239" y="276"/>
                  <a:pt x="239" y="276"/>
                  <a:pt x="239" y="276"/>
                </a:cubicBezTo>
                <a:cubicBezTo>
                  <a:pt x="239" y="248"/>
                  <a:pt x="239" y="248"/>
                  <a:pt x="239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39" y="232"/>
                  <a:pt x="239" y="232"/>
                  <a:pt x="239" y="232"/>
                </a:cubicBezTo>
                <a:cubicBezTo>
                  <a:pt x="239" y="204"/>
                  <a:pt x="239" y="204"/>
                  <a:pt x="239" y="204"/>
                </a:cubicBezTo>
                <a:cubicBezTo>
                  <a:pt x="208" y="204"/>
                  <a:pt x="208" y="204"/>
                  <a:pt x="208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39" y="188"/>
                  <a:pt x="239" y="188"/>
                  <a:pt x="239" y="188"/>
                </a:cubicBezTo>
                <a:cubicBezTo>
                  <a:pt x="239" y="160"/>
                  <a:pt x="239" y="160"/>
                  <a:pt x="239" y="160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44"/>
                  <a:pt x="208" y="144"/>
                  <a:pt x="208" y="144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39" y="116"/>
                  <a:pt x="239" y="116"/>
                  <a:pt x="239" y="116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00"/>
                  <a:pt x="208" y="100"/>
                  <a:pt x="208" y="100"/>
                </a:cubicBezTo>
                <a:cubicBezTo>
                  <a:pt x="239" y="100"/>
                  <a:pt x="239" y="100"/>
                  <a:pt x="239" y="100"/>
                </a:cubicBezTo>
                <a:cubicBezTo>
                  <a:pt x="239" y="72"/>
                  <a:pt x="239" y="72"/>
                  <a:pt x="239" y="72"/>
                </a:cubicBezTo>
                <a:cubicBezTo>
                  <a:pt x="208" y="72"/>
                  <a:pt x="208" y="72"/>
                  <a:pt x="208" y="72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339" y="48"/>
                  <a:pt x="339" y="48"/>
                  <a:pt x="339" y="48"/>
                </a:cubicBezTo>
                <a:lnTo>
                  <a:pt x="339" y="300"/>
                </a:lnTo>
                <a:close/>
                <a:moveTo>
                  <a:pt x="311" y="248"/>
                </a:moveTo>
                <a:cubicBezTo>
                  <a:pt x="255" y="248"/>
                  <a:pt x="255" y="248"/>
                  <a:pt x="255" y="248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lnTo>
                  <a:pt x="311" y="248"/>
                </a:lnTo>
                <a:close/>
                <a:moveTo>
                  <a:pt x="311" y="204"/>
                </a:moveTo>
                <a:cubicBezTo>
                  <a:pt x="255" y="204"/>
                  <a:pt x="255" y="204"/>
                  <a:pt x="255" y="204"/>
                </a:cubicBez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lnTo>
                  <a:pt x="311" y="204"/>
                </a:lnTo>
                <a:close/>
                <a:moveTo>
                  <a:pt x="311" y="160"/>
                </a:moveTo>
                <a:cubicBezTo>
                  <a:pt x="255" y="160"/>
                  <a:pt x="255" y="160"/>
                  <a:pt x="255" y="160"/>
                </a:cubicBez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lnTo>
                  <a:pt x="311" y="160"/>
                </a:lnTo>
                <a:close/>
                <a:moveTo>
                  <a:pt x="311" y="116"/>
                </a:moveTo>
                <a:cubicBezTo>
                  <a:pt x="255" y="116"/>
                  <a:pt x="255" y="116"/>
                  <a:pt x="255" y="116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lnTo>
                  <a:pt x="311" y="116"/>
                </a:lnTo>
                <a:close/>
                <a:moveTo>
                  <a:pt x="311" y="72"/>
                </a:moveTo>
                <a:cubicBezTo>
                  <a:pt x="255" y="72"/>
                  <a:pt x="255" y="72"/>
                  <a:pt x="255" y="72"/>
                </a:cubicBez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lnTo>
                  <a:pt x="311" y="72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1324">
              <a:solidFill>
                <a:srgbClr val="50505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05431" y="4685585"/>
            <a:ext cx="8738380" cy="23531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9" name="Elbow Connector 208"/>
          <p:cNvCxnSpPr/>
          <p:nvPr/>
        </p:nvCxnSpPr>
        <p:spPr>
          <a:xfrm rot="10800000">
            <a:off x="6325915" y="1850233"/>
            <a:ext cx="184266" cy="1954102"/>
          </a:xfrm>
          <a:prstGeom prst="bentConnector2">
            <a:avLst/>
          </a:prstGeom>
          <a:noFill/>
          <a:ln w="22225" cap="flat" cmpd="sng" algn="ctr">
            <a:solidFill>
              <a:schemeClr val="tx2"/>
            </a:solidFill>
            <a:prstDash val="solid"/>
            <a:miter lim="800000"/>
            <a:headEnd type="arrow" w="med" len="sm"/>
            <a:tailEnd type="none"/>
          </a:ln>
          <a:effectLst/>
        </p:spPr>
      </p:cxnSp>
      <p:sp>
        <p:nvSpPr>
          <p:cNvPr id="79" name="CaixaDeTexto 78"/>
          <p:cNvSpPr txBox="1"/>
          <p:nvPr/>
        </p:nvSpPr>
        <p:spPr>
          <a:xfrm>
            <a:off x="300645" y="277437"/>
            <a:ext cx="428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Arquitetura do Power BI</a:t>
            </a:r>
          </a:p>
        </p:txBody>
      </p:sp>
    </p:spTree>
    <p:extLst>
      <p:ext uri="{BB962C8B-B14F-4D97-AF65-F5344CB8AC3E}">
        <p14:creationId xmlns:p14="http://schemas.microsoft.com/office/powerpoint/2010/main" val="2259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3" grpId="0" animBg="1"/>
      <p:bldP spid="264" grpId="0" animBg="1"/>
      <p:bldP spid="265" grpId="0"/>
      <p:bldP spid="2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Ambiente Power BI - Desktop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" y="735664"/>
            <a:ext cx="8300484" cy="441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Serviço Power BI – Relatório</a:t>
            </a:r>
          </a:p>
          <a:p>
            <a:pPr marL="0" indent="0">
              <a:buNone/>
            </a:pPr>
            <a:r>
              <a:rPr lang="pt-BR" sz="1600" dirty="0"/>
              <a:t>uma coleção de visuais de um conjunto de dados, abrangendo uma ou mais páginas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8596276" cy="40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BI?</a:t>
            </a:r>
          </a:p>
        </p:txBody>
      </p:sp>
      <p:sp>
        <p:nvSpPr>
          <p:cNvPr id="5" name="2,000,000"/>
          <p:cNvSpPr/>
          <p:nvPr/>
        </p:nvSpPr>
        <p:spPr bwMode="auto">
          <a:xfrm>
            <a:off x="3287306" y="514350"/>
            <a:ext cx="1360893" cy="1197043"/>
          </a:xfrm>
          <a:prstGeom prst="rect">
            <a:avLst/>
          </a:prstGeom>
          <a:solidFill>
            <a:srgbClr val="F2C81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22400" tIns="91440" rIns="122400" bIns="91440" anchor="b"/>
          <a:lstStyle>
            <a:defPPr>
              <a:defRPr lang="en-US"/>
            </a:defPPr>
            <a:lvl1pPr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9pPr>
          </a:lstStyle>
          <a:p>
            <a:pPr indent="-224082" algn="r">
              <a:defRPr/>
            </a:pPr>
            <a:endParaRPr lang="en-US" sz="2400" b="1" dirty="0">
              <a:ln w="635">
                <a:solidFill>
                  <a:srgbClr val="DDDDDD">
                    <a:alpha val="20000"/>
                  </a:srgbClr>
                </a:solidFill>
              </a:ln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indent="-224082" algn="r">
              <a:defRPr/>
            </a:pPr>
            <a:r>
              <a:rPr lang="en-US" sz="2400" b="1" dirty="0">
                <a:ln w="635">
                  <a:solidFill>
                    <a:srgbClr val="DDDDDD">
                      <a:alpha val="20000"/>
                    </a:srgbClr>
                  </a:solidFill>
                </a:ln>
                <a:latin typeface="Segoe UI" pitchFamily="34" charset="0"/>
                <a:ea typeface="Segoe UI" pitchFamily="34" charset="0"/>
                <a:cs typeface="Segoe UI" pitchFamily="34" charset="0"/>
              </a:rPr>
              <a:t>BI</a:t>
            </a:r>
          </a:p>
        </p:txBody>
      </p:sp>
      <p:sp>
        <p:nvSpPr>
          <p:cNvPr id="6" name="2,000,000"/>
          <p:cNvSpPr/>
          <p:nvPr/>
        </p:nvSpPr>
        <p:spPr bwMode="auto">
          <a:xfrm>
            <a:off x="4800600" y="514350"/>
            <a:ext cx="3886200" cy="3733800"/>
          </a:xfrm>
          <a:prstGeom prst="rect">
            <a:avLst/>
          </a:prstGeom>
          <a:solidFill>
            <a:srgbClr val="F2C81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72000" tIns="72000" rIns="72000" bIns="72000" anchor="t"/>
          <a:lstStyle>
            <a:defPPr>
              <a:defRPr lang="en-US"/>
            </a:defPPr>
            <a:lvl1pPr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9pPr>
          </a:lstStyle>
          <a:p>
            <a:pPr indent="-224082" algn="r">
              <a:defRPr/>
            </a:pP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“é o uso da informação que permite às organizações melhor decidir,</a:t>
            </a:r>
          </a:p>
          <a:p>
            <a:pPr indent="-224082" algn="r">
              <a:defRPr/>
            </a:pP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medir, gerir e otimizar o</a:t>
            </a:r>
          </a:p>
          <a:p>
            <a:pPr indent="-224082" algn="r">
              <a:defRPr/>
            </a:pP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desempenho para ganhar eficiência e</a:t>
            </a:r>
          </a:p>
          <a:p>
            <a:pPr indent="-224082" algn="r">
              <a:defRPr/>
            </a:pPr>
            <a:r>
              <a:rPr lang="pt-BR" dirty="0">
                <a:latin typeface="Segoe UI" pitchFamily="34" charset="0"/>
                <a:ea typeface="Segoe UI" pitchFamily="34" charset="0"/>
                <a:cs typeface="Segoe UI" pitchFamily="34" charset="0"/>
              </a:rPr>
              <a:t>benefício financeiro”</a:t>
            </a:r>
          </a:p>
          <a:p>
            <a:pPr indent="-224082" algn="r">
              <a:defRPr/>
            </a:pPr>
            <a:r>
              <a:rPr lang="pt-BR" sz="1200" dirty="0" err="1">
                <a:ln w="635">
                  <a:solidFill>
                    <a:srgbClr val="DDDDDD">
                      <a:alpha val="20000"/>
                    </a:srgbClr>
                  </a:solidFill>
                </a:ln>
                <a:latin typeface="Segoe UI" pitchFamily="34" charset="0"/>
                <a:ea typeface="Segoe UI" pitchFamily="34" charset="0"/>
                <a:cs typeface="Segoe UI" pitchFamily="34" charset="0"/>
              </a:rPr>
              <a:t>Gartner</a:t>
            </a:r>
            <a:r>
              <a:rPr lang="pt-BR" sz="1200" dirty="0">
                <a:ln w="635">
                  <a:solidFill>
                    <a:srgbClr val="DDDDDD">
                      <a:alpha val="20000"/>
                    </a:srgbClr>
                  </a:solidFill>
                </a:ln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pt-BR" sz="1200" dirty="0" err="1">
                <a:ln w="635">
                  <a:solidFill>
                    <a:srgbClr val="DDDDDD">
                      <a:alpha val="20000"/>
                    </a:srgbClr>
                  </a:solidFill>
                </a:ln>
                <a:latin typeface="Segoe UI" pitchFamily="34" charset="0"/>
                <a:ea typeface="Segoe UI" pitchFamily="34" charset="0"/>
                <a:cs typeface="Segoe UI" pitchFamily="34" charset="0"/>
              </a:rPr>
              <a:t>Group</a:t>
            </a:r>
            <a:endParaRPr lang="en-US" dirty="0">
              <a:ln w="635">
                <a:solidFill>
                  <a:srgbClr val="DDDDDD">
                    <a:alpha val="20000"/>
                  </a:srgbClr>
                </a:solidFill>
              </a:ln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Serviço Power BI – </a:t>
            </a:r>
            <a:r>
              <a:rPr lang="pt-BR" dirty="0" err="1"/>
              <a:t>Paineis</a:t>
            </a:r>
            <a:endParaRPr lang="pt-BR" dirty="0"/>
          </a:p>
          <a:p>
            <a:pPr marL="0" indent="0">
              <a:buNone/>
            </a:pPr>
            <a:r>
              <a:rPr lang="pt-BR" sz="1600" dirty="0"/>
              <a:t>uma coleção de página única de visuais, criados com base em um relatório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3"/>
            <a:ext cx="9115647" cy="39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88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Conjunto de Dados</a:t>
            </a:r>
          </a:p>
          <a:p>
            <a:pPr marL="0" indent="0">
              <a:buNone/>
            </a:pPr>
            <a:r>
              <a:rPr lang="pt-BR" sz="1600" dirty="0"/>
              <a:t>uma coleção de dados que o Power BI usa para criar visualizações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0" y="1192802"/>
            <a:ext cx="8390860" cy="39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Obter Dados – Serviços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6028"/>
            <a:ext cx="7800359" cy="42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9550"/>
            <a:ext cx="4419600" cy="29464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 na Massa</a:t>
            </a:r>
          </a:p>
        </p:txBody>
      </p:sp>
      <p:pic>
        <p:nvPicPr>
          <p:cNvPr id="7" name="Picture 8" descr="http://images.techhive.com/images/article/2015/08/excel-2016-mac-icon-100610905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19550"/>
            <a:ext cx="824364" cy="5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3"/>
          <p:cNvSpPr>
            <a:spLocks noEditPoints="1"/>
          </p:cNvSpPr>
          <p:nvPr/>
        </p:nvSpPr>
        <p:spPr bwMode="black">
          <a:xfrm>
            <a:off x="6019800" y="4100930"/>
            <a:ext cx="369494" cy="38273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0498" tIns="30249" rIns="60498" bIns="30249" numCol="1" anchor="t" anchorCtr="0" compatLnSpc="1">
            <a:prstTxWarp prst="textNoShape">
              <a:avLst/>
            </a:prstTxWarp>
          </a:bodyPr>
          <a:lstStyle/>
          <a:p>
            <a:pPr defTabSz="685512">
              <a:lnSpc>
                <a:spcPct val="90000"/>
              </a:lnSpc>
              <a:defRPr/>
            </a:pPr>
            <a:endParaRPr lang="en-US" sz="1175" kern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9" name="Can 255"/>
          <p:cNvSpPr/>
          <p:nvPr/>
        </p:nvSpPr>
        <p:spPr>
          <a:xfrm>
            <a:off x="5363847" y="4100930"/>
            <a:ext cx="342383" cy="392648"/>
          </a:xfrm>
          <a:prstGeom prst="can">
            <a:avLst/>
          </a:prstGeom>
          <a:solidFill>
            <a:schemeClr val="tx1"/>
          </a:solidFill>
          <a:ln w="19050" cap="flat" cmpd="sng" algn="ctr">
            <a:solidFill>
              <a:srgbClr val="E3E3E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537">
              <a:lnSpc>
                <a:spcPct val="90000"/>
              </a:lnSpc>
              <a:defRPr/>
            </a:pPr>
            <a:endParaRPr lang="en-US" sz="1350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 Light" panose="020B0502040204020203" pitchFamily="34" charset="0"/>
            </a:endParaRPr>
          </a:p>
        </p:txBody>
      </p:sp>
      <p:sp>
        <p:nvSpPr>
          <p:cNvPr id="16" name="Arco 15"/>
          <p:cNvSpPr/>
          <p:nvPr/>
        </p:nvSpPr>
        <p:spPr>
          <a:xfrm rot="18253106" flipV="1">
            <a:off x="4911255" y="2549897"/>
            <a:ext cx="1905000" cy="1828800"/>
          </a:xfrm>
          <a:prstGeom prst="arc">
            <a:avLst>
              <a:gd name="adj1" fmla="val 16200000"/>
              <a:gd name="adj2" fmla="val 2129286"/>
            </a:avLst>
          </a:prstGeom>
          <a:ln w="63500">
            <a:solidFill>
              <a:srgbClr val="F2C81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32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5943600" cy="49339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Instalar o Power BI Desktop</a:t>
            </a:r>
            <a:br>
              <a:rPr lang="pt-BR" dirty="0"/>
            </a:br>
            <a:r>
              <a:rPr lang="pt-BR" dirty="0">
                <a:hlinkClick r:id="rId2"/>
              </a:rPr>
              <a:t>www.powerbi.com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Carregar arquivo de dados</a:t>
            </a:r>
            <a:br>
              <a:rPr lang="pt-BR" dirty="0"/>
            </a:br>
            <a:r>
              <a:rPr lang="pt-BR" dirty="0"/>
              <a:t>Ações Petrobras.xlsx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Criar visualizações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Gráfico de preço por dia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Gráfico de volume por dia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Filtro de por Ano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Valor máximo no período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Valor mínimo no período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Valor médio no período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Publicar o relatório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Criar um painel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Visualizar no Mobile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30338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09" y="0"/>
            <a:ext cx="8719109" cy="50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Carregando dados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9279834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28600" y="818536"/>
            <a:ext cx="5221315" cy="3776088"/>
          </a:xfrm>
        </p:spPr>
        <p:txBody>
          <a:bodyPr vert="horz" wrap="square" lIns="137160" tIns="109728" rIns="137160" bIns="109728" rtlCol="0">
            <a:noAutofit/>
          </a:bodyPr>
          <a:lstStyle/>
          <a:p>
            <a:pPr marL="257175" indent="-257175" defTabSz="685800" fontAlgn="base">
              <a:spcBef>
                <a:spcPts val="450"/>
              </a:spcBef>
              <a:spcAft>
                <a:spcPts val="450"/>
              </a:spcAft>
              <a:buFont typeface="Symbol" panose="05050102010706020507" pitchFamily="18" charset="2"/>
              <a:buChar char=""/>
            </a:pPr>
            <a:r>
              <a:rPr lang="pt-BR" sz="1500" dirty="0">
                <a:ea typeface="Calibri" panose="020F0502020204030204" pitchFamily="34" charset="0"/>
                <a:cs typeface="Times New Roman" panose="02020603050405020304" pitchFamily="18" charset="0"/>
              </a:rPr>
              <a:t>Painéis em tempo real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Usando Power BI REST API ou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Através da integração com o Azure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Analytics</a:t>
            </a:r>
            <a:endParaRPr lang="pt-BR" sz="13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defTabSz="685800" fontAlgn="base">
              <a:spcBef>
                <a:spcPts val="450"/>
              </a:spcBef>
              <a:spcAft>
                <a:spcPts val="450"/>
              </a:spcAft>
              <a:buFont typeface="Symbol" panose="05050102010706020507" pitchFamily="18" charset="2"/>
              <a:buChar char=""/>
            </a:pPr>
            <a:r>
              <a:rPr lang="pt-BR" sz="1500" dirty="0">
                <a:ea typeface="Calibri" panose="020F0502020204030204" pitchFamily="34" charset="0"/>
                <a:cs typeface="Times New Roman" panose="02020603050405020304" pitchFamily="18" charset="0"/>
              </a:rPr>
              <a:t>Query Direta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Os dados são atualizados conforme o usuário interage com a aplicação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Para fontes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on-premise</a:t>
            </a: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 , e.g.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 Services, com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auto-refresh</a:t>
            </a:r>
            <a:endParaRPr lang="pt-BR" sz="13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Para Azure SQL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 com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auto-refresh</a:t>
            </a:r>
            <a:endParaRPr lang="pt-BR" sz="13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defTabSz="685800" fontAlgn="base">
              <a:spcBef>
                <a:spcPts val="450"/>
              </a:spcBef>
              <a:spcAft>
                <a:spcPts val="450"/>
              </a:spcAft>
              <a:buFont typeface="Symbol" panose="05050102010706020507" pitchFamily="18" charset="2"/>
              <a:buChar char=""/>
            </a:pPr>
            <a:r>
              <a:rPr lang="pt-BR" sz="1500" dirty="0">
                <a:ea typeface="Calibri" panose="020F0502020204030204" pitchFamily="34" charset="0"/>
                <a:cs typeface="Times New Roman" panose="02020603050405020304" pitchFamily="18" charset="0"/>
              </a:rPr>
              <a:t>Com cargas </a:t>
            </a:r>
            <a:r>
              <a:rPr lang="pt-BR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agendadadas</a:t>
            </a:r>
            <a:r>
              <a:rPr lang="pt-BR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Dados </a:t>
            </a:r>
            <a:r>
              <a:rPr lang="pt-BR" sz="1350" dirty="0" err="1">
                <a:ea typeface="Calibri" panose="020F0502020204030204" pitchFamily="34" charset="0"/>
                <a:cs typeface="Times New Roman" panose="02020603050405020304" pitchFamily="18" charset="0"/>
              </a:rPr>
              <a:t>on-premise</a:t>
            </a: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 ou na nuvem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Bancos de dados SaaS </a:t>
            </a:r>
          </a:p>
          <a:p>
            <a:pPr marL="511969" lvl="1" indent="-251222" defTabSz="685800" fontAlgn="base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1350" dirty="0">
                <a:ea typeface="Calibri" panose="020F0502020204030204" pitchFamily="34" charset="0"/>
                <a:cs typeface="Times New Roman" panose="02020603050405020304" pitchFamily="18" charset="0"/>
              </a:rPr>
              <a:t>Tenha uma conexão segura para atualização dos dados locais com o Power BI Gateway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8335" y="0"/>
            <a:ext cx="9152335" cy="514350"/>
          </a:xfrm>
          <a:solidFill>
            <a:schemeClr val="bg1"/>
          </a:solidFill>
        </p:spPr>
        <p:txBody>
          <a:bodyPr vert="horz" wrap="square" lIns="109728" tIns="68580" rIns="109728" bIns="68580" rtlCol="0" anchor="t">
            <a:noAutofit/>
          </a:bodyPr>
          <a:lstStyle/>
          <a:p>
            <a:pPr marL="175022" algn="l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Mantenha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t-BR" sz="2400" dirty="0">
                <a:solidFill>
                  <a:schemeClr val="tx1"/>
                </a:solidFill>
              </a:rPr>
              <a:t>seus</a:t>
            </a:r>
            <a:r>
              <a:rPr lang="en-US" sz="2400" dirty="0">
                <a:solidFill>
                  <a:schemeClr val="tx1"/>
                </a:solidFill>
              </a:rPr>
              <a:t> dados </a:t>
            </a:r>
            <a:r>
              <a:rPr lang="en-US" sz="2400" dirty="0" err="1">
                <a:solidFill>
                  <a:schemeClr val="tx1"/>
                </a:solidFill>
              </a:rPr>
              <a:t>sempre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atualizados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644243" y="671752"/>
            <a:ext cx="3297534" cy="3880952"/>
            <a:chOff x="7706518" y="1382370"/>
            <a:chExt cx="4258181" cy="5011561"/>
          </a:xfrm>
        </p:grpSpPr>
        <p:sp>
          <p:nvSpPr>
            <p:cNvPr id="34" name="Rectangle 11"/>
            <p:cNvSpPr/>
            <p:nvPr/>
          </p:nvSpPr>
          <p:spPr bwMode="auto">
            <a:xfrm>
              <a:off x="7771778" y="1382370"/>
              <a:ext cx="4006357" cy="65578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 refresh architecture 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952274" y="3320096"/>
              <a:ext cx="2261127" cy="1212083"/>
              <a:chOff x="10435792" y="2919095"/>
              <a:chExt cx="991389" cy="531437"/>
            </a:xfrm>
          </p:grpSpPr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10435792" y="2919095"/>
                <a:ext cx="840165" cy="516268"/>
              </a:xfrm>
              <a:custGeom>
                <a:avLst/>
                <a:gdLst>
                  <a:gd name="T0" fmla="*/ 860 w 994"/>
                  <a:gd name="T1" fmla="*/ 342 h 610"/>
                  <a:gd name="T2" fmla="*/ 858 w 994"/>
                  <a:gd name="T3" fmla="*/ 342 h 610"/>
                  <a:gd name="T4" fmla="*/ 860 w 994"/>
                  <a:gd name="T5" fmla="*/ 305 h 610"/>
                  <a:gd name="T6" fmla="*/ 555 w 994"/>
                  <a:gd name="T7" fmla="*/ 0 h 610"/>
                  <a:gd name="T8" fmla="*/ 272 w 994"/>
                  <a:gd name="T9" fmla="*/ 193 h 610"/>
                  <a:gd name="T10" fmla="*/ 212 w 994"/>
                  <a:gd name="T11" fmla="*/ 185 h 610"/>
                  <a:gd name="T12" fmla="*/ 0 w 994"/>
                  <a:gd name="T13" fmla="*/ 397 h 610"/>
                  <a:gd name="T14" fmla="*/ 212 w 994"/>
                  <a:gd name="T15" fmla="*/ 610 h 610"/>
                  <a:gd name="T16" fmla="*/ 860 w 994"/>
                  <a:gd name="T17" fmla="*/ 610 h 610"/>
                  <a:gd name="T18" fmla="*/ 994 w 994"/>
                  <a:gd name="T19" fmla="*/ 476 h 610"/>
                  <a:gd name="T20" fmla="*/ 860 w 994"/>
                  <a:gd name="T21" fmla="*/ 342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4" h="610">
                    <a:moveTo>
                      <a:pt x="860" y="342"/>
                    </a:moveTo>
                    <a:cubicBezTo>
                      <a:pt x="859" y="342"/>
                      <a:pt x="858" y="342"/>
                      <a:pt x="858" y="342"/>
                    </a:cubicBezTo>
                    <a:cubicBezTo>
                      <a:pt x="859" y="330"/>
                      <a:pt x="860" y="318"/>
                      <a:pt x="860" y="305"/>
                    </a:cubicBezTo>
                    <a:cubicBezTo>
                      <a:pt x="860" y="137"/>
                      <a:pt x="723" y="0"/>
                      <a:pt x="555" y="0"/>
                    </a:cubicBezTo>
                    <a:cubicBezTo>
                      <a:pt x="426" y="0"/>
                      <a:pt x="316" y="80"/>
                      <a:pt x="272" y="193"/>
                    </a:cubicBezTo>
                    <a:cubicBezTo>
                      <a:pt x="253" y="188"/>
                      <a:pt x="233" y="185"/>
                      <a:pt x="212" y="185"/>
                    </a:cubicBezTo>
                    <a:cubicBezTo>
                      <a:pt x="95" y="185"/>
                      <a:pt x="0" y="280"/>
                      <a:pt x="0" y="397"/>
                    </a:cubicBezTo>
                    <a:cubicBezTo>
                      <a:pt x="0" y="515"/>
                      <a:pt x="95" y="610"/>
                      <a:pt x="212" y="610"/>
                    </a:cubicBezTo>
                    <a:cubicBezTo>
                      <a:pt x="860" y="610"/>
                      <a:pt x="860" y="610"/>
                      <a:pt x="860" y="610"/>
                    </a:cubicBezTo>
                    <a:cubicBezTo>
                      <a:pt x="934" y="610"/>
                      <a:pt x="994" y="550"/>
                      <a:pt x="994" y="476"/>
                    </a:cubicBezTo>
                    <a:cubicBezTo>
                      <a:pt x="994" y="402"/>
                      <a:pt x="934" y="342"/>
                      <a:pt x="860" y="34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40000"/>
                </a:schemeClr>
              </a:solidFill>
              <a:ln>
                <a:noFill/>
              </a:ln>
              <a:extLst/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5pPr>
                <a:lvl6pPr marL="22860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6pPr>
                <a:lvl7pPr marL="27432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7pPr>
                <a:lvl8pPr marL="32004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8pPr>
                <a:lvl9pPr marL="36576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9pPr>
              </a:lstStyle>
              <a:p>
                <a:endParaRPr lang="en-US" sz="173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10464768" y="3014996"/>
                <a:ext cx="962413" cy="435536"/>
              </a:xfrm>
              <a:custGeom>
                <a:avLst/>
                <a:gdLst>
                  <a:gd name="T0" fmla="*/ 951 w 1004"/>
                  <a:gd name="T1" fmla="*/ 296 h 454"/>
                  <a:gd name="T2" fmla="*/ 809 w 1004"/>
                  <a:gd name="T3" fmla="*/ 168 h 454"/>
                  <a:gd name="T4" fmla="*/ 730 w 1004"/>
                  <a:gd name="T5" fmla="*/ 191 h 454"/>
                  <a:gd name="T6" fmla="*/ 506 w 1004"/>
                  <a:gd name="T7" fmla="*/ 0 h 454"/>
                  <a:gd name="T8" fmla="*/ 286 w 1004"/>
                  <a:gd name="T9" fmla="*/ 169 h 454"/>
                  <a:gd name="T10" fmla="*/ 266 w 1004"/>
                  <a:gd name="T11" fmla="*/ 168 h 454"/>
                  <a:gd name="T12" fmla="*/ 133 w 1004"/>
                  <a:gd name="T13" fmla="*/ 256 h 454"/>
                  <a:gd name="T14" fmla="*/ 102 w 1004"/>
                  <a:gd name="T15" fmla="*/ 251 h 454"/>
                  <a:gd name="T16" fmla="*/ 0 w 1004"/>
                  <a:gd name="T17" fmla="*/ 353 h 454"/>
                  <a:gd name="T18" fmla="*/ 102 w 1004"/>
                  <a:gd name="T19" fmla="*/ 454 h 454"/>
                  <a:gd name="T20" fmla="*/ 921 w 1004"/>
                  <a:gd name="T21" fmla="*/ 454 h 454"/>
                  <a:gd name="T22" fmla="*/ 1004 w 1004"/>
                  <a:gd name="T23" fmla="*/ 372 h 454"/>
                  <a:gd name="T24" fmla="*/ 951 w 1004"/>
                  <a:gd name="T25" fmla="*/ 29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4" h="454">
                    <a:moveTo>
                      <a:pt x="951" y="296"/>
                    </a:moveTo>
                    <a:cubicBezTo>
                      <a:pt x="944" y="224"/>
                      <a:pt x="883" y="168"/>
                      <a:pt x="809" y="168"/>
                    </a:cubicBezTo>
                    <a:cubicBezTo>
                      <a:pt x="780" y="168"/>
                      <a:pt x="753" y="176"/>
                      <a:pt x="730" y="191"/>
                    </a:cubicBezTo>
                    <a:cubicBezTo>
                      <a:pt x="713" y="83"/>
                      <a:pt x="619" y="0"/>
                      <a:pt x="506" y="0"/>
                    </a:cubicBezTo>
                    <a:cubicBezTo>
                      <a:pt x="401" y="0"/>
                      <a:pt x="312" y="72"/>
                      <a:pt x="286" y="169"/>
                    </a:cubicBezTo>
                    <a:cubicBezTo>
                      <a:pt x="280" y="168"/>
                      <a:pt x="273" y="168"/>
                      <a:pt x="266" y="168"/>
                    </a:cubicBezTo>
                    <a:cubicBezTo>
                      <a:pt x="206" y="168"/>
                      <a:pt x="155" y="204"/>
                      <a:pt x="133" y="256"/>
                    </a:cubicBezTo>
                    <a:cubicBezTo>
                      <a:pt x="123" y="253"/>
                      <a:pt x="113" y="251"/>
                      <a:pt x="102" y="251"/>
                    </a:cubicBezTo>
                    <a:cubicBezTo>
                      <a:pt x="45" y="251"/>
                      <a:pt x="0" y="297"/>
                      <a:pt x="0" y="353"/>
                    </a:cubicBezTo>
                    <a:cubicBezTo>
                      <a:pt x="0" y="409"/>
                      <a:pt x="45" y="454"/>
                      <a:pt x="102" y="454"/>
                    </a:cubicBezTo>
                    <a:cubicBezTo>
                      <a:pt x="921" y="454"/>
                      <a:pt x="921" y="454"/>
                      <a:pt x="921" y="454"/>
                    </a:cubicBezTo>
                    <a:cubicBezTo>
                      <a:pt x="967" y="454"/>
                      <a:pt x="1004" y="417"/>
                      <a:pt x="1004" y="372"/>
                    </a:cubicBezTo>
                    <a:cubicBezTo>
                      <a:pt x="1004" y="337"/>
                      <a:pt x="982" y="308"/>
                      <a:pt x="951" y="296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5pPr>
                <a:lvl6pPr marL="22860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6pPr>
                <a:lvl7pPr marL="27432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7pPr>
                <a:lvl8pPr marL="32004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8pPr>
                <a:lvl9pPr marL="36576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9pPr>
              </a:lstStyle>
              <a:p>
                <a:endParaRPr lang="en-US" sz="173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8325863" y="2815560"/>
              <a:ext cx="1545990" cy="913252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Live query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75117" y="5480679"/>
              <a:ext cx="1545990" cy="913252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Popular SaaS Solutions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591819" y="1859192"/>
              <a:ext cx="1533386" cy="1044878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Live dashboards and reports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706518" y="4928825"/>
              <a:ext cx="1267509" cy="757871"/>
              <a:chOff x="7859706" y="4673773"/>
              <a:chExt cx="2066107" cy="1235371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915394" y="4673773"/>
                <a:ext cx="2010419" cy="1235371"/>
              </a:xfrm>
              <a:custGeom>
                <a:avLst/>
                <a:gdLst>
                  <a:gd name="T0" fmla="*/ 860 w 994"/>
                  <a:gd name="T1" fmla="*/ 342 h 610"/>
                  <a:gd name="T2" fmla="*/ 858 w 994"/>
                  <a:gd name="T3" fmla="*/ 342 h 610"/>
                  <a:gd name="T4" fmla="*/ 860 w 994"/>
                  <a:gd name="T5" fmla="*/ 305 h 610"/>
                  <a:gd name="T6" fmla="*/ 555 w 994"/>
                  <a:gd name="T7" fmla="*/ 0 h 610"/>
                  <a:gd name="T8" fmla="*/ 272 w 994"/>
                  <a:gd name="T9" fmla="*/ 193 h 610"/>
                  <a:gd name="T10" fmla="*/ 212 w 994"/>
                  <a:gd name="T11" fmla="*/ 185 h 610"/>
                  <a:gd name="T12" fmla="*/ 0 w 994"/>
                  <a:gd name="T13" fmla="*/ 397 h 610"/>
                  <a:gd name="T14" fmla="*/ 212 w 994"/>
                  <a:gd name="T15" fmla="*/ 610 h 610"/>
                  <a:gd name="T16" fmla="*/ 860 w 994"/>
                  <a:gd name="T17" fmla="*/ 610 h 610"/>
                  <a:gd name="T18" fmla="*/ 994 w 994"/>
                  <a:gd name="T19" fmla="*/ 476 h 610"/>
                  <a:gd name="T20" fmla="*/ 860 w 994"/>
                  <a:gd name="T21" fmla="*/ 342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4" h="610">
                    <a:moveTo>
                      <a:pt x="860" y="342"/>
                    </a:moveTo>
                    <a:cubicBezTo>
                      <a:pt x="859" y="342"/>
                      <a:pt x="858" y="342"/>
                      <a:pt x="858" y="342"/>
                    </a:cubicBezTo>
                    <a:cubicBezTo>
                      <a:pt x="859" y="330"/>
                      <a:pt x="860" y="318"/>
                      <a:pt x="860" y="305"/>
                    </a:cubicBezTo>
                    <a:cubicBezTo>
                      <a:pt x="860" y="137"/>
                      <a:pt x="723" y="0"/>
                      <a:pt x="555" y="0"/>
                    </a:cubicBezTo>
                    <a:cubicBezTo>
                      <a:pt x="426" y="0"/>
                      <a:pt x="316" y="80"/>
                      <a:pt x="272" y="193"/>
                    </a:cubicBezTo>
                    <a:cubicBezTo>
                      <a:pt x="253" y="188"/>
                      <a:pt x="233" y="185"/>
                      <a:pt x="212" y="185"/>
                    </a:cubicBezTo>
                    <a:cubicBezTo>
                      <a:pt x="95" y="185"/>
                      <a:pt x="0" y="280"/>
                      <a:pt x="0" y="397"/>
                    </a:cubicBezTo>
                    <a:cubicBezTo>
                      <a:pt x="0" y="515"/>
                      <a:pt x="95" y="610"/>
                      <a:pt x="212" y="610"/>
                    </a:cubicBezTo>
                    <a:cubicBezTo>
                      <a:pt x="860" y="610"/>
                      <a:pt x="860" y="610"/>
                      <a:pt x="860" y="610"/>
                    </a:cubicBezTo>
                    <a:cubicBezTo>
                      <a:pt x="934" y="610"/>
                      <a:pt x="994" y="550"/>
                      <a:pt x="994" y="476"/>
                    </a:cubicBezTo>
                    <a:cubicBezTo>
                      <a:pt x="994" y="402"/>
                      <a:pt x="934" y="342"/>
                      <a:pt x="860" y="34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5pPr>
                <a:lvl6pPr marL="22860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6pPr>
                <a:lvl7pPr marL="27432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7pPr>
                <a:lvl8pPr marL="32004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8pPr>
                <a:lvl9pPr marL="3657600" algn="l" defTabSz="457200" rtl="0" eaLnBrk="1" latinLnBrk="0" hangingPunct="1">
                  <a:defRPr sz="2400" kern="1200">
                    <a:solidFill>
                      <a:schemeClr val="tx1"/>
                    </a:solidFill>
                    <a:latin typeface="Segoe UI" charset="0"/>
                    <a:ea typeface="MS PGothic" charset="0"/>
                    <a:cs typeface="MS PGothic" charset="0"/>
                  </a:defRPr>
                </a:lvl9pPr>
              </a:lstStyle>
              <a:p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" name="Picture 1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9941" y="5438571"/>
                <a:ext cx="477381" cy="124716"/>
              </a:xfrm>
              <a:prstGeom prst="rect">
                <a:avLst/>
              </a:prstGeom>
            </p:spPr>
          </p:pic>
          <p:pic>
            <p:nvPicPr>
              <p:cNvPr id="52" name="Picture 13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30333" y="4836992"/>
                <a:ext cx="596114" cy="260440"/>
              </a:xfrm>
              <a:prstGeom prst="rect">
                <a:avLst/>
              </a:prstGeom>
            </p:spPr>
          </p:pic>
          <p:sp>
            <p:nvSpPr>
              <p:cNvPr id="53" name="Title 3"/>
              <p:cNvSpPr txBox="1">
                <a:spLocks/>
              </p:cNvSpPr>
              <p:nvPr/>
            </p:nvSpPr>
            <p:spPr>
              <a:xfrm>
                <a:off x="7859706" y="5227397"/>
                <a:ext cx="1172080" cy="265339"/>
              </a:xfrm>
              <a:prstGeom prst="rect">
                <a:avLst/>
              </a:prstGeom>
            </p:spPr>
            <p:txBody>
              <a:bodyPr vert="horz" wrap="square" lIns="105396" tIns="65873" rIns="105396" bIns="65873" rtlCol="0" anchor="ctr">
                <a:noAutofit/>
              </a:bodyPr>
              <a:lstStyle>
                <a:lvl1pPr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lang="en-US" sz="5200" kern="1200" spc="-102">
                    <a:ln w="3175">
                      <a:noFill/>
                    </a:ln>
                    <a:solidFill>
                      <a:schemeClr val="tx2"/>
                    </a:solidFill>
                    <a:latin typeface="+mj-lt"/>
                    <a:ea typeface="ＭＳ Ｐゴシック" charset="0"/>
                    <a:cs typeface="Segoe UI" pitchFamily="34" charset="0"/>
                  </a:defRPr>
                </a:lvl1pPr>
                <a:lvl2pPr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2pPr>
                <a:lvl3pPr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3pPr>
                <a:lvl4pPr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4pPr>
                <a:lvl5pPr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5pPr>
                <a:lvl6pPr marL="457200"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6pPr>
                <a:lvl7pPr marL="914400"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7pPr>
                <a:lvl8pPr marL="1371600"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8pPr>
                <a:lvl9pPr marL="1828800" algn="l" defTabSz="931863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5400">
                    <a:solidFill>
                      <a:schemeClr val="tx2"/>
                    </a:solidFill>
                    <a:latin typeface="Segoe UI Light" charset="0"/>
                    <a:ea typeface="ＭＳ Ｐゴシック" charset="0"/>
                    <a:cs typeface="Segoe UI" charset="0"/>
                  </a:defRPr>
                </a:lvl9pPr>
              </a:lstStyle>
              <a:p>
                <a:pPr>
                  <a:defRPr/>
                </a:pPr>
                <a:r>
                  <a:rPr sz="450" spc="0" dirty="0">
                    <a:solidFill>
                      <a:schemeClr val="tx1"/>
                    </a:solidFill>
                    <a:latin typeface="Segoe UI" panose="020B0502040204020203" pitchFamily="34" charset="0"/>
                  </a:rPr>
                  <a:t>Dynamics Marketing</a:t>
                </a:r>
              </a:p>
            </p:txBody>
          </p:sp>
          <p:pic>
            <p:nvPicPr>
              <p:cNvPr id="5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6435" y="5547559"/>
                <a:ext cx="724461" cy="245783"/>
              </a:xfrm>
              <a:prstGeom prst="rect">
                <a:avLst/>
              </a:prstGeom>
            </p:spPr>
          </p:pic>
          <p:pic>
            <p:nvPicPr>
              <p:cNvPr id="55" name="Picture 1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499" y="5659162"/>
                <a:ext cx="716768" cy="165906"/>
              </a:xfrm>
              <a:prstGeom prst="rect">
                <a:avLst/>
              </a:prstGeom>
            </p:spPr>
          </p:pic>
          <p:pic>
            <p:nvPicPr>
              <p:cNvPr id="56" name="Picture 1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200" y="5209100"/>
                <a:ext cx="491298" cy="343750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/>
            <p:cNvCxnSpPr/>
            <p:nvPr/>
          </p:nvCxnSpPr>
          <p:spPr>
            <a:xfrm flipV="1">
              <a:off x="8392149" y="4516042"/>
              <a:ext cx="0" cy="36576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8876363" y="4396888"/>
              <a:ext cx="621792" cy="822960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8392149" y="2906426"/>
              <a:ext cx="0" cy="7315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531210" y="3820496"/>
              <a:ext cx="944877" cy="477923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algn="ctr"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Power BI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59980" y="5480679"/>
              <a:ext cx="1229955" cy="913252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SQL Server Analysis Services (SSAS)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898488" y="3750804"/>
              <a:ext cx="1066211" cy="913252"/>
            </a:xfrm>
            <a:prstGeom prst="rect">
              <a:avLst/>
            </a:prstGeom>
            <a:noFill/>
          </p:spPr>
          <p:txBody>
            <a:bodyPr wrap="square" lIns="131783" tIns="105426" rIns="131783" bIns="105426" rtlCol="0" anchor="ctr">
              <a:noAutofit/>
            </a:bodyPr>
            <a:lstStyle/>
            <a:p>
              <a:pPr defTabSz="671374" fontAlgn="base">
                <a:lnSpc>
                  <a:spcPct val="90000"/>
                </a:lnSpc>
                <a:spcBef>
                  <a:spcPct val="0"/>
                </a:spcBef>
                <a:spcAft>
                  <a:spcPts val="432"/>
                </a:spcAft>
              </a:pP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Secure </a:t>
              </a:r>
              <a:b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</a:b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Credential </a:t>
              </a:r>
              <a:b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</a:br>
              <a:r>
                <a:rPr lang="en-US" sz="750" dirty="0">
                  <a:latin typeface="Segoe UI Semilight" panose="020B0402040204020203" pitchFamily="34" charset="0"/>
                  <a:ea typeface="MS PGothic" charset="0"/>
                  <a:cs typeface="Segoe UI Semilight" panose="020B0402040204020203" pitchFamily="34" charset="0"/>
                </a:rPr>
                <a:t>Store</a:t>
              </a:r>
            </a:p>
          </p:txBody>
        </p:sp>
        <p:pic>
          <p:nvPicPr>
            <p:cNvPr id="46" name="Block Arc 4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4669" y="3950105"/>
              <a:ext cx="513574" cy="56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Arrow Connector 46"/>
            <p:cNvCxnSpPr/>
            <p:nvPr/>
          </p:nvCxnSpPr>
          <p:spPr>
            <a:xfrm>
              <a:off x="8783733" y="4235370"/>
              <a:ext cx="15055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376356" y="5206341"/>
              <a:ext cx="457200" cy="34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82346" y="1965718"/>
              <a:ext cx="1554480" cy="837412"/>
            </a:xfrm>
            <a:prstGeom prst="rect">
              <a:avLst/>
            </a:prstGeom>
            <a:ln>
              <a:solidFill>
                <a:srgbClr val="EDC30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lum bright="-32000"/>
          </a:blip>
          <a:stretch>
            <a:fillRect/>
          </a:stretch>
        </p:blipFill>
        <p:spPr>
          <a:xfrm>
            <a:off x="6008232" y="2557150"/>
            <a:ext cx="411480" cy="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64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Vantagens</a:t>
            </a:r>
          </a:p>
          <a:p>
            <a:pPr lvl="1"/>
            <a:r>
              <a:rPr lang="pt-BR" dirty="0"/>
              <a:t>Sem limite de tamanho de base</a:t>
            </a:r>
          </a:p>
          <a:p>
            <a:pPr lvl="1"/>
            <a:r>
              <a:rPr lang="pt-BR" dirty="0"/>
              <a:t>Dados sempre atualizados</a:t>
            </a:r>
          </a:p>
          <a:p>
            <a:endParaRPr lang="pt-BR" dirty="0"/>
          </a:p>
          <a:p>
            <a:r>
              <a:rPr lang="pt-BR" dirty="0"/>
              <a:t>Limitações</a:t>
            </a:r>
          </a:p>
          <a:p>
            <a:pPr lvl="1"/>
            <a:r>
              <a:rPr lang="pt-BR" dirty="0"/>
              <a:t>Todas as tabelas devem vir de um banco de dados individual</a:t>
            </a:r>
          </a:p>
          <a:p>
            <a:pPr lvl="1"/>
            <a:r>
              <a:rPr lang="pt-BR" dirty="0"/>
              <a:t>Filtragem em um única direção</a:t>
            </a:r>
          </a:p>
          <a:p>
            <a:pPr lvl="1"/>
            <a:r>
              <a:rPr lang="pt-BR" dirty="0"/>
              <a:t>Expressões complexas podem deixar consultas lentas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52400" y="209550"/>
            <a:ext cx="2590800" cy="2438400"/>
          </a:xfrm>
        </p:spPr>
        <p:txBody>
          <a:bodyPr/>
          <a:lstStyle/>
          <a:p>
            <a:r>
              <a:rPr lang="pt-BR" dirty="0"/>
              <a:t>Vantagens e desvantagens do </a:t>
            </a:r>
            <a:br>
              <a:rPr lang="pt-BR" dirty="0"/>
            </a:br>
            <a:r>
              <a:rPr lang="pt-BR" dirty="0" err="1"/>
              <a:t>Direct</a:t>
            </a:r>
            <a:r>
              <a:rPr lang="pt-BR" dirty="0"/>
              <a:t> Query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8600" y="295138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Somente para:</a:t>
            </a:r>
          </a:p>
          <a:p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SQL Server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Banco de dados SQL do Azure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SQL Data </a:t>
            </a:r>
            <a:r>
              <a:rPr lang="pt-BR" sz="1400" dirty="0" err="1">
                <a:solidFill>
                  <a:schemeClr val="bg1"/>
                </a:solidFill>
              </a:rPr>
              <a:t>Warehouse</a:t>
            </a:r>
            <a:r>
              <a:rPr lang="pt-BR" sz="1400" dirty="0">
                <a:solidFill>
                  <a:schemeClr val="bg1"/>
                </a:solidFill>
              </a:rPr>
              <a:t> do Azure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SAP HANA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Banco de dados Oracle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- Banco de dados </a:t>
            </a:r>
            <a:r>
              <a:rPr lang="pt-BR" sz="1400" dirty="0" err="1">
                <a:solidFill>
                  <a:schemeClr val="bg1"/>
                </a:solidFill>
              </a:rPr>
              <a:t>Teradata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Obtendo dados do Excel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Arquivo Ações Ibovespa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3618"/>
          <a:stretch/>
        </p:blipFill>
        <p:spPr>
          <a:xfrm>
            <a:off x="2971800" y="151130"/>
            <a:ext cx="6019800" cy="46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Analytics, Business Intelligence e Data Science</a:t>
            </a:r>
            <a:endParaRPr lang="pt-BR" dirty="0"/>
          </a:p>
        </p:txBody>
      </p:sp>
      <p:pic>
        <p:nvPicPr>
          <p:cNvPr id="1026" name="Picture 2" descr="Data mining和machine learning这两个领域有哪些交集，有哪些是各自独有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766762"/>
            <a:ext cx="57150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7"/>
            <a:ext cx="9098779" cy="48364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21" y="337726"/>
            <a:ext cx="4892136" cy="241115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18376"/>
            <a:ext cx="4953000" cy="244115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622158" y="2266950"/>
            <a:ext cx="5217042" cy="24896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2400" b="1" dirty="0"/>
              <a:t>Banco de dados para teste</a:t>
            </a:r>
          </a:p>
          <a:p>
            <a:pPr lvl="0"/>
            <a:endParaRPr lang="pt-BR" b="1" dirty="0"/>
          </a:p>
          <a:p>
            <a:pPr lvl="0"/>
            <a:r>
              <a:rPr lang="pt-BR" b="1" dirty="0"/>
              <a:t>Servidor:</a:t>
            </a:r>
            <a:r>
              <a:rPr lang="pt-BR" dirty="0"/>
              <a:t>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msedxeus.database.windows.net</a:t>
            </a:r>
          </a:p>
          <a:p>
            <a:r>
              <a:rPr lang="pt-BR" b="1" dirty="0"/>
              <a:t>Banco de Dados</a:t>
            </a:r>
            <a:r>
              <a:rPr lang="pt-BR" dirty="0"/>
              <a:t>: 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DAT207x01</a:t>
            </a:r>
          </a:p>
          <a:p>
            <a:endParaRPr lang="pt-BR" dirty="0"/>
          </a:p>
          <a:p>
            <a:r>
              <a:rPr lang="pt-BR" dirty="0" err="1"/>
              <a:t>L</a:t>
            </a:r>
            <a:r>
              <a:rPr lang="pt-BR" b="1" dirty="0" err="1"/>
              <a:t>ogin</a:t>
            </a:r>
            <a:r>
              <a:rPr lang="pt-BR" dirty="0"/>
              <a:t>: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PBILogin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/>
              <a:t>Senha</a:t>
            </a:r>
            <a:r>
              <a:rPr lang="pt-BR" dirty="0"/>
              <a:t>: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P@ssw0rd</a:t>
            </a:r>
          </a:p>
        </p:txBody>
      </p:sp>
    </p:spTree>
    <p:extLst>
      <p:ext uri="{BB962C8B-B14F-4D97-AF65-F5344CB8AC3E}">
        <p14:creationId xmlns:p14="http://schemas.microsoft.com/office/powerpoint/2010/main" val="4079553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83"/>
            <a:ext cx="9098779" cy="483640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39" y="0"/>
            <a:ext cx="55501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Power Query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0" y="209550"/>
            <a:ext cx="2590800" cy="4800600"/>
          </a:xfrm>
        </p:spPr>
        <p:txBody>
          <a:bodyPr/>
          <a:lstStyle/>
          <a:p>
            <a:r>
              <a:rPr lang="pt-BR" dirty="0"/>
              <a:t>Power Query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" y="470495"/>
            <a:ext cx="8753336" cy="4673005"/>
          </a:xfrm>
          <a:prstGeom prst="rect">
            <a:avLst/>
          </a:prstGeom>
        </p:spPr>
      </p:pic>
      <p:sp>
        <p:nvSpPr>
          <p:cNvPr id="7" name="Retângulo Arredondado 6"/>
          <p:cNvSpPr/>
          <p:nvPr/>
        </p:nvSpPr>
        <p:spPr>
          <a:xfrm>
            <a:off x="9664" y="1352550"/>
            <a:ext cx="1285736" cy="14478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1295400" y="1375706"/>
            <a:ext cx="5715000" cy="363444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8"/>
          <p:cNvSpPr/>
          <p:nvPr/>
        </p:nvSpPr>
        <p:spPr>
          <a:xfrm>
            <a:off x="6934200" y="1352550"/>
            <a:ext cx="1899424" cy="365759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/>
          <p:cNvSpPr/>
          <p:nvPr/>
        </p:nvSpPr>
        <p:spPr>
          <a:xfrm>
            <a:off x="9664" y="1123950"/>
            <a:ext cx="1285736" cy="228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Consultas</a:t>
            </a:r>
          </a:p>
        </p:txBody>
      </p:sp>
      <p:sp>
        <p:nvSpPr>
          <p:cNvPr id="14" name="Retângulo Arredondado 13"/>
          <p:cNvSpPr/>
          <p:nvPr/>
        </p:nvSpPr>
        <p:spPr>
          <a:xfrm>
            <a:off x="1473696" y="1123950"/>
            <a:ext cx="5378728" cy="228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Visualização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6990080" y="1123950"/>
            <a:ext cx="1803400" cy="2170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Etapas</a:t>
            </a:r>
          </a:p>
        </p:txBody>
      </p:sp>
    </p:spTree>
    <p:extLst>
      <p:ext uri="{BB962C8B-B14F-4D97-AF65-F5344CB8AC3E}">
        <p14:creationId xmlns:p14="http://schemas.microsoft.com/office/powerpoint/2010/main" val="59039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da Consulta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61950"/>
            <a:ext cx="4368114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 da Consulta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447"/>
            <a:ext cx="245415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19150"/>
            <a:ext cx="5650212" cy="2919413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Modelo de dados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4114800" y="2038350"/>
            <a:ext cx="1600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8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Colunas Calculadas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9" y="438150"/>
            <a:ext cx="8857130" cy="4705350"/>
          </a:xfrm>
          <a:prstGeom prst="rect">
            <a:avLst/>
          </a:prstGeom>
        </p:spPr>
      </p:pic>
      <p:sp>
        <p:nvSpPr>
          <p:cNvPr id="6" name="Retângulo Arredondado 5"/>
          <p:cNvSpPr/>
          <p:nvPr/>
        </p:nvSpPr>
        <p:spPr>
          <a:xfrm>
            <a:off x="990600" y="742950"/>
            <a:ext cx="447536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Ocultando Colunas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3" y="438150"/>
            <a:ext cx="8882742" cy="47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Campos Data e Hierarquias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514350"/>
            <a:ext cx="8713695" cy="4629150"/>
          </a:xfrm>
          <a:prstGeom prst="rect">
            <a:avLst/>
          </a:prstGeom>
        </p:spPr>
      </p:pic>
      <p:sp>
        <p:nvSpPr>
          <p:cNvPr id="10" name="Retângulo Arredondado 9"/>
          <p:cNvSpPr/>
          <p:nvPr/>
        </p:nvSpPr>
        <p:spPr>
          <a:xfrm>
            <a:off x="2209800" y="1581150"/>
            <a:ext cx="1371600" cy="1371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6400800" y="2795588"/>
            <a:ext cx="1371600" cy="1143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Arredondado 11"/>
          <p:cNvSpPr/>
          <p:nvPr/>
        </p:nvSpPr>
        <p:spPr>
          <a:xfrm>
            <a:off x="2286000" y="2952750"/>
            <a:ext cx="3429000" cy="3048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reais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</p:spTree>
    <p:extLst>
      <p:ext uri="{BB962C8B-B14F-4D97-AF65-F5344CB8AC3E}">
        <p14:creationId xmlns:p14="http://schemas.microsoft.com/office/powerpoint/2010/main" val="9821910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4161639" y="891460"/>
            <a:ext cx="2438400" cy="2438400"/>
          </a:xfrm>
          <a:prstGeom prst="ellipse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/>
              <a:t>Conhecimentos </a:t>
            </a:r>
          </a:p>
          <a:p>
            <a:r>
              <a:rPr lang="pt-BR" sz="1400" dirty="0"/>
              <a:t>de </a:t>
            </a:r>
          </a:p>
          <a:p>
            <a:r>
              <a:rPr lang="pt-BR" sz="1400" dirty="0"/>
              <a:t>Matemática</a:t>
            </a:r>
          </a:p>
        </p:txBody>
      </p:sp>
      <p:sp>
        <p:nvSpPr>
          <p:cNvPr id="7" name="Elipse 6"/>
          <p:cNvSpPr/>
          <p:nvPr/>
        </p:nvSpPr>
        <p:spPr>
          <a:xfrm>
            <a:off x="5562600" y="909112"/>
            <a:ext cx="2438400" cy="2438400"/>
          </a:xfrm>
          <a:prstGeom prst="ellipse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t-BR" sz="1400" dirty="0"/>
              <a:t>Tecnologia </a:t>
            </a:r>
          </a:p>
        </p:txBody>
      </p:sp>
      <p:sp>
        <p:nvSpPr>
          <p:cNvPr id="6" name="Elipse 5"/>
          <p:cNvSpPr/>
          <p:nvPr/>
        </p:nvSpPr>
        <p:spPr>
          <a:xfrm>
            <a:off x="4953000" y="2114550"/>
            <a:ext cx="2438400" cy="2438400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400" dirty="0"/>
              <a:t>Visão / Estratégia de Negócios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Áreas de Conhecimento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461233" y="212293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Data Science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163811" y="2808739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>
                <a:solidFill>
                  <a:srgbClr val="FFFFFF"/>
                </a:solidFill>
              </a:rPr>
              <a:t>Perigo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771239" y="279737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>
                <a:solidFill>
                  <a:srgbClr val="FFFFFF"/>
                </a:solidFill>
              </a:rPr>
              <a:t>Pesquisa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462282" y="150495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 err="1">
                <a:solidFill>
                  <a:srgbClr val="FFFFFF"/>
                </a:solidFill>
              </a:rPr>
              <a:t>Machine</a:t>
            </a:r>
            <a:r>
              <a:rPr lang="pt-BR" sz="1400" i="1" dirty="0">
                <a:solidFill>
                  <a:srgbClr val="FFFFFF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3746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Tio Giuseppe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6675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66750"/>
            <a:ext cx="5715000" cy="3438525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Loja de Ferragens Dois Irmãos</a:t>
            </a:r>
          </a:p>
        </p:txBody>
      </p:sp>
    </p:spTree>
    <p:extLst>
      <p:ext uri="{BB962C8B-B14F-4D97-AF65-F5344CB8AC3E}">
        <p14:creationId xmlns:p14="http://schemas.microsoft.com/office/powerpoint/2010/main" val="33684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Cadastro de Clientes</a:t>
            </a:r>
          </a:p>
          <a:p>
            <a:r>
              <a:rPr lang="pt-BR" dirty="0"/>
              <a:t>Cadastro de Vendedores</a:t>
            </a:r>
          </a:p>
          <a:p>
            <a:r>
              <a:rPr lang="pt-BR" dirty="0"/>
              <a:t>Cadastro de Representantes</a:t>
            </a:r>
          </a:p>
          <a:p>
            <a:r>
              <a:rPr lang="pt-BR" dirty="0"/>
              <a:t>Cadastro de Produtos</a:t>
            </a:r>
          </a:p>
          <a:p>
            <a:r>
              <a:rPr lang="pt-BR" dirty="0"/>
              <a:t>Notas Fiscais</a:t>
            </a:r>
          </a:p>
          <a:p>
            <a:pPr lvl="1"/>
            <a:r>
              <a:rPr lang="pt-BR" dirty="0"/>
              <a:t>Itens de Notas Fiscais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40741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os dados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57350"/>
            <a:ext cx="6019800" cy="278378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71800" y="74295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Criar uma nova aplicação e Carregar os dados...</a:t>
            </a:r>
          </a:p>
        </p:txBody>
      </p:sp>
    </p:spTree>
    <p:extLst>
      <p:ext uri="{BB962C8B-B14F-4D97-AF65-F5344CB8AC3E}">
        <p14:creationId xmlns:p14="http://schemas.microsoft.com/office/powerpoint/2010/main" val="227865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dados</a:t>
            </a:r>
            <a:br>
              <a:rPr lang="pt-BR" dirty="0"/>
            </a:br>
            <a:r>
              <a:rPr lang="pt-BR" dirty="0"/>
              <a:t>-</a:t>
            </a:r>
            <a:br>
              <a:rPr lang="pt-BR" dirty="0"/>
            </a:br>
            <a:r>
              <a:rPr lang="pt-BR" dirty="0"/>
              <a:t>Design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24107"/>
          <a:stretch/>
        </p:blipFill>
        <p:spPr>
          <a:xfrm>
            <a:off x="2861442" y="0"/>
            <a:ext cx="6282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209550"/>
            <a:ext cx="2895600" cy="4800600"/>
          </a:xfrm>
        </p:spPr>
        <p:txBody>
          <a:bodyPr/>
          <a:lstStyle/>
          <a:p>
            <a:r>
              <a:rPr lang="pt-BR" dirty="0"/>
              <a:t>O “Belo” muda com o passar do tempo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695104"/>
            <a:ext cx="4482901" cy="379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00282"/>
            <a:ext cx="5498902" cy="41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Planejamento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62000"/>
            <a:ext cx="582302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Alinhamento dos Objetos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1" y="361950"/>
            <a:ext cx="6096000" cy="41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81400" y="742950"/>
            <a:ext cx="4572000" cy="32252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pt-BR" sz="4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Título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spc="75" dirty="0" err="1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Sub-título</a:t>
            </a:r>
            <a:endParaRPr lang="pt-BR" spc="75" dirty="0">
              <a:solidFill>
                <a:srgbClr val="5A5A5A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 do texto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Observações/Comentários</a:t>
            </a:r>
          </a:p>
        </p:txBody>
      </p:sp>
    </p:spTree>
    <p:extLst>
      <p:ext uri="{BB962C8B-B14F-4D97-AF65-F5344CB8AC3E}">
        <p14:creationId xmlns:p14="http://schemas.microsoft.com/office/powerpoint/2010/main" val="196097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3350"/>
            <a:ext cx="2647950" cy="1724025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  <a:br>
              <a:rPr lang="pt-BR" dirty="0"/>
            </a:br>
            <a:r>
              <a:rPr lang="pt-BR" dirty="0"/>
              <a:t> Atenção com quem vai ver sua aplicação, pode ser um daltônico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15000" y="13335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Cerca de 8% dos homens e 0,5% das mulheres tem algum grau de Daltonismo.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343149"/>
            <a:ext cx="2116655" cy="21050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33" y="2214562"/>
            <a:ext cx="233733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ata mining和machine learning这两个领域有哪些交集，有哪些是各自独有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49" y="54641"/>
            <a:ext cx="4375051" cy="28219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Profissional de BI / </a:t>
            </a:r>
            <a:br>
              <a:rPr lang="pt-BR" dirty="0"/>
            </a:br>
            <a:r>
              <a:rPr lang="pt-BR" dirty="0"/>
              <a:t>Data Science</a:t>
            </a:r>
            <a:br>
              <a:rPr lang="pt-BR" dirty="0"/>
            </a:br>
            <a:endParaRPr lang="pt-BR" dirty="0"/>
          </a:p>
        </p:txBody>
      </p:sp>
      <p:pic>
        <p:nvPicPr>
          <p:cNvPr id="2052" name="Picture 4" descr="http://statick4.bseller.com.br/product/34582/484647_yo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8350"/>
            <a:ext cx="3352800" cy="32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953000" y="2799348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Conhecimentos necessários: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Programação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Estatística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Matemática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Negócios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9577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  <a:br>
              <a:rPr lang="pt-BR" dirty="0"/>
            </a:br>
            <a:r>
              <a:rPr lang="pt-BR" dirty="0"/>
              <a:t>Paletas de cores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b="13848"/>
          <a:stretch/>
        </p:blipFill>
        <p:spPr>
          <a:xfrm>
            <a:off x="3200400" y="-1329"/>
            <a:ext cx="5075635" cy="377644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657600" y="386715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http://www.visibone.com/colorblind/</a:t>
            </a:r>
            <a:endParaRPr lang="pt-BR" dirty="0"/>
          </a:p>
          <a:p>
            <a:r>
              <a:rPr lang="pt-BR" dirty="0">
                <a:hlinkClick r:id="rId4"/>
              </a:rPr>
              <a:t>http://www.iamcal.com/toys/colors/</a:t>
            </a:r>
            <a:endParaRPr lang="pt-BR" dirty="0"/>
          </a:p>
          <a:p>
            <a:r>
              <a:rPr lang="pt-BR" dirty="0">
                <a:hlinkClick r:id="rId5"/>
              </a:rPr>
              <a:t>http://colorschemedesigner.com/</a:t>
            </a:r>
            <a:endParaRPr lang="pt-BR" dirty="0"/>
          </a:p>
          <a:p>
            <a:r>
              <a:rPr lang="pt-BR" dirty="0">
                <a:hlinkClick r:id="rId6"/>
              </a:rPr>
              <a:t>http://www.colourlovers.com/palettes/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42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Menos é Mais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Utilize um Design Clean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882"/>
            <a:ext cx="6143625" cy="26180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2927225"/>
            <a:ext cx="2314575" cy="2006725"/>
          </a:xfrm>
          <a:prstGeom prst="rect">
            <a:avLst/>
          </a:prstGeom>
        </p:spPr>
      </p:pic>
      <p:pic>
        <p:nvPicPr>
          <p:cNvPr id="1026" name="Picture 2" descr="https://s-media-cache-ak0.pinimg.com/564x/2e/54/72/2e54721d1981238ea3666a2154494d5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91" y="2628900"/>
            <a:ext cx="138701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Cuidado com as dimensões dos dados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971800" y="1"/>
          <a:ext cx="5486400" cy="5041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28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Cuidado com as dimensões dos dados</a:t>
            </a: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2895600" y="0"/>
          <a:ext cx="62484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365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Cuidado com as dimensões dos dados</a:t>
            </a: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/>
          </p:nvPr>
        </p:nvGraphicFramePr>
        <p:xfrm>
          <a:off x="2971800" y="0"/>
          <a:ext cx="6172199" cy="5061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1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Mantenha o Padrão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Utilize legendas e rótulos Claros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21" y="361950"/>
            <a:ext cx="5577583" cy="1924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52" y="2740390"/>
            <a:ext cx="3219948" cy="202687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191000" y="2952750"/>
            <a:ext cx="1295400" cy="15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0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0"/>
            <a:ext cx="2100262" cy="5010150"/>
          </a:xfrm>
        </p:spPr>
        <p:txBody>
          <a:bodyPr/>
          <a:lstStyle/>
          <a:p>
            <a:pPr algn="l"/>
            <a:r>
              <a:rPr lang="pt-BR" dirty="0"/>
              <a:t>Escolhendo o Gráfico certo para cada análise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671"/>
            <a:ext cx="7098792" cy="5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48200" y="625077"/>
            <a:ext cx="2971800" cy="4385073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/>
              <a:t>K</a:t>
            </a:r>
            <a:r>
              <a:rPr lang="en-US" dirty="0"/>
              <a:t>eep </a:t>
            </a:r>
          </a:p>
          <a:p>
            <a:pPr marL="0" indent="0">
              <a:buNone/>
            </a:pPr>
            <a:r>
              <a:rPr lang="en-US" sz="5400" dirty="0"/>
              <a:t>i</a:t>
            </a:r>
            <a:r>
              <a:rPr lang="en-US" dirty="0"/>
              <a:t>t </a:t>
            </a:r>
          </a:p>
          <a:p>
            <a:pPr marL="0" indent="0">
              <a:buNone/>
            </a:pPr>
            <a:r>
              <a:rPr lang="en-US" sz="5400" dirty="0"/>
              <a:t>s</a:t>
            </a:r>
            <a:r>
              <a:rPr lang="en-US" dirty="0"/>
              <a:t>imple and </a:t>
            </a:r>
          </a:p>
          <a:p>
            <a:pPr marL="0" indent="0">
              <a:buNone/>
            </a:pPr>
            <a:r>
              <a:rPr lang="en-US" sz="5400" dirty="0"/>
              <a:t>s</a:t>
            </a:r>
            <a:r>
              <a:rPr lang="en-US" dirty="0"/>
              <a:t>traightforward.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 a Metodologia KISS</a:t>
            </a:r>
          </a:p>
        </p:txBody>
      </p:sp>
    </p:spTree>
    <p:extLst>
      <p:ext uri="{BB962C8B-B14F-4D97-AF65-F5344CB8AC3E}">
        <p14:creationId xmlns:p14="http://schemas.microsoft.com/office/powerpoint/2010/main" val="26139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Construindo um Relatório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Relatórios</a:t>
            </a:r>
          </a:p>
        </p:txBody>
      </p:sp>
    </p:spTree>
    <p:extLst>
      <p:ext uri="{BB962C8B-B14F-4D97-AF65-F5344CB8AC3E}">
        <p14:creationId xmlns:p14="http://schemas.microsoft.com/office/powerpoint/2010/main" val="51315158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Simples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95350"/>
            <a:ext cx="5884778" cy="32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51951778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 Combinados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22635"/>
            <a:ext cx="5239501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Slicers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05" y="742950"/>
            <a:ext cx="622029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-1989"/>
            <a:ext cx="6237767" cy="32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Gráfico de cascata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" y="971550"/>
            <a:ext cx="8615327" cy="36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Cartões, KPI e Medidos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" y="1114896"/>
            <a:ext cx="9124950" cy="34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Tabelas e Matrizes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23950"/>
            <a:ext cx="9067800" cy="31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Gráfico de Dispersão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8803"/>
            <a:ext cx="6598077" cy="372934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209800" y="472154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219200" y="4311611"/>
            <a:ext cx="659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pt-BR" dirty="0"/>
              <a:t>Exemplo de Gráfico de dispersão: </a:t>
            </a:r>
            <a:r>
              <a:rPr lang="pt-BR" dirty="0">
                <a:hlinkClick r:id="rId3"/>
              </a:rPr>
              <a:t>200 países, 200 anos, 4 minuto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22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0"/>
            <a:ext cx="5943600" cy="4594623"/>
          </a:xfrm>
        </p:spPr>
        <p:txBody>
          <a:bodyPr/>
          <a:lstStyle/>
          <a:p>
            <a:r>
              <a:rPr lang="pt-BR" dirty="0"/>
              <a:t>Preparando os dados</a:t>
            </a:r>
          </a:p>
          <a:p>
            <a:pPr lvl="1"/>
            <a:r>
              <a:rPr lang="pt-BR" dirty="0"/>
              <a:t>Defina os campos</a:t>
            </a:r>
          </a:p>
          <a:p>
            <a:pPr lvl="2"/>
            <a:r>
              <a:rPr lang="pt-BR" dirty="0"/>
              <a:t>Endereço </a:t>
            </a:r>
          </a:p>
          <a:p>
            <a:pPr lvl="2"/>
            <a:r>
              <a:rPr lang="pt-BR" dirty="0"/>
              <a:t>Cidade + Estado + Pais</a:t>
            </a:r>
          </a:p>
          <a:p>
            <a:pPr lvl="2"/>
            <a:r>
              <a:rPr lang="pt-BR" dirty="0"/>
              <a:t>Estado + Pais</a:t>
            </a:r>
          </a:p>
          <a:p>
            <a:pPr lvl="1"/>
            <a:r>
              <a:rPr lang="pt-BR" dirty="0"/>
              <a:t>Defina a categoria dos dados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</a:t>
            </a:r>
          </a:p>
        </p:txBody>
      </p:sp>
    </p:spTree>
    <p:extLst>
      <p:ext uri="{BB962C8B-B14F-4D97-AF65-F5344CB8AC3E}">
        <p14:creationId xmlns:p14="http://schemas.microsoft.com/office/powerpoint/2010/main" val="22966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3878" y="0"/>
            <a:ext cx="8686800" cy="438507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Preparando para Mapas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" y="465333"/>
            <a:ext cx="8554011" cy="45443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91" y="1047750"/>
            <a:ext cx="1164115" cy="24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4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1"/>
            <a:ext cx="8686800" cy="459462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Mapear e Mapa </a:t>
            </a:r>
            <a:r>
              <a:rPr lang="pt-BR" dirty="0" err="1"/>
              <a:t>Coroplético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7935"/>
            <a:ext cx="8686800" cy="44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0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8924925" cy="855662"/>
          </a:xfrm>
        </p:spPr>
        <p:txBody>
          <a:bodyPr anchor="ctr">
            <a:normAutofit/>
          </a:bodyPr>
          <a:lstStyle/>
          <a:p>
            <a:r>
              <a:rPr lang="pt-BR" sz="3300" dirty="0"/>
              <a:t>Dados X Informações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10710" y="981661"/>
            <a:ext cx="4053864" cy="9417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b="1" dirty="0"/>
              <a:t>Dado: </a:t>
            </a:r>
            <a:r>
              <a:rPr lang="pt-BR" sz="1800" dirty="0"/>
              <a:t>é um conjunto de caracteres fornecido ou processado por um computador </a:t>
            </a:r>
          </a:p>
          <a:p>
            <a:pPr algn="just"/>
            <a:endParaRPr lang="pt-BR" sz="1800" dirty="0"/>
          </a:p>
          <a:p>
            <a:pPr algn="just"/>
            <a:endParaRPr lang="pt-BR" sz="18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06812" y="981661"/>
            <a:ext cx="4053864" cy="9417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b="1" dirty="0"/>
              <a:t>Informação: </a:t>
            </a:r>
            <a:r>
              <a:rPr lang="pt-BR" sz="1800" dirty="0"/>
              <a:t>Conjunto de dados intencionalmente organizado para produzir conhecimento para o negócio </a:t>
            </a:r>
          </a:p>
          <a:p>
            <a:pPr algn="just"/>
            <a:endParaRPr lang="pt-BR" sz="1800" dirty="0"/>
          </a:p>
          <a:p>
            <a:pPr algn="just"/>
            <a:endParaRPr lang="pt-BR" sz="1800" dirty="0"/>
          </a:p>
        </p:txBody>
      </p:sp>
      <p:sp>
        <p:nvSpPr>
          <p:cNvPr id="3" name="Retângulo 2"/>
          <p:cNvSpPr/>
          <p:nvPr/>
        </p:nvSpPr>
        <p:spPr>
          <a:xfrm>
            <a:off x="2184590" y="3760076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Edson Santos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14449" y="3113689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Reclamação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09345" y="2522483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Plano de Saúde</a:t>
            </a:r>
          </a:p>
        </p:txBody>
      </p:sp>
      <p:sp>
        <p:nvSpPr>
          <p:cNvPr id="8" name="Retângulo 7"/>
          <p:cNvSpPr/>
          <p:nvPr/>
        </p:nvSpPr>
        <p:spPr>
          <a:xfrm>
            <a:off x="2120465" y="1891862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Telefone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1688" y="4390697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02182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04241" y="3775839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24/11/2015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26478" y="1899745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13/11/2015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00932" y="3113688"/>
            <a:ext cx="1610208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Expirado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442605" y="2419467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Edson Santos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442605" y="2699306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Reclamação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442605" y="2975198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Plano de Saúde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442605" y="3251091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Telefone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442605" y="2139629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02182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442605" y="3808506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24/11/2015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442605" y="3529799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13/11/2015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42605" y="4091155"/>
            <a:ext cx="1610208" cy="228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50" dirty="0"/>
              <a:t>Expirado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754634" y="2427347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Cliente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754634" y="2707185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Motivo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754634" y="2983078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Assunto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754634" y="3258971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Origem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754634" y="2147508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Ocorrência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4754634" y="3816386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Data Limite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4754634" y="3537678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Abertura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4754634" y="4099034"/>
            <a:ext cx="1610208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350" dirty="0"/>
              <a:t>Status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134576" y="14574"/>
            <a:ext cx="9009424" cy="8724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pt-BR" sz="4400">
                <a:solidFill>
                  <a:schemeClr val="tx1"/>
                </a:solidFill>
              </a:rPr>
              <a:t>Dados X Informações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9144" y="0"/>
            <a:ext cx="8906256" cy="459462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Vendas por município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474635"/>
            <a:ext cx="9134856" cy="46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Imagens, Textos e Formas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819150"/>
            <a:ext cx="604443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Editar Interações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5750"/>
            <a:ext cx="5914666" cy="41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Mostrar itens sem dados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32" y="703326"/>
            <a:ext cx="6160153" cy="34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Visuais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360664256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792" cy="51435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00200" y="2095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https://app.powerbi.com/visuals/</a:t>
            </a:r>
          </a:p>
        </p:txBody>
      </p:sp>
    </p:spTree>
    <p:extLst>
      <p:ext uri="{BB962C8B-B14F-4D97-AF65-F5344CB8AC3E}">
        <p14:creationId xmlns:p14="http://schemas.microsoft.com/office/powerpoint/2010/main" val="17870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Power BI com o “R”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152401" y="2088525"/>
            <a:ext cx="1853564" cy="969497"/>
          </a:xfrm>
        </p:spPr>
        <p:txBody>
          <a:bodyPr/>
          <a:lstStyle/>
          <a:p>
            <a:r>
              <a:rPr lang="pt-BR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2536991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50"/>
            <a:ext cx="9188007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no Power BI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321358976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DAX é a linguagem do Power BI usada na construção de fórmulas, também utilizada no Power </a:t>
            </a:r>
            <a:r>
              <a:rPr lang="pt-BR" dirty="0" err="1"/>
              <a:t>Pivot</a:t>
            </a:r>
            <a:endParaRPr lang="pt-BR" dirty="0"/>
          </a:p>
          <a:p>
            <a:r>
              <a:rPr lang="pt-BR" dirty="0"/>
              <a:t>É uma linguagem funcional, a estrutura é a mesma do Excel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/>
              <a:t>Ex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(Cliente)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Sumx</a:t>
            </a:r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(Vendas; </a:t>
            </a:r>
            <a:r>
              <a:rPr lang="pt-BR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Preco</a:t>
            </a:r>
            <a:r>
              <a:rPr lang="pt-BR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Quantidade)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DAX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(Data </a:t>
            </a:r>
            <a:r>
              <a:rPr lang="pt-BR" sz="1600" dirty="0" err="1"/>
              <a:t>Analysis</a:t>
            </a:r>
            <a:r>
              <a:rPr lang="pt-BR" sz="1600" dirty="0"/>
              <a:t> </a:t>
            </a:r>
            <a:r>
              <a:rPr lang="pt-BR" sz="1600" dirty="0" err="1"/>
              <a:t>Expressions</a:t>
            </a:r>
            <a:r>
              <a:rPr lang="pt-BR" sz="1600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0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304800" y="1163371"/>
            <a:ext cx="3886200" cy="125597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2300" b="1" dirty="0">
                <a:solidFill>
                  <a:schemeClr val="tx1">
                    <a:tint val="75000"/>
                  </a:schemeClr>
                </a:solidFill>
              </a:rPr>
              <a:t>Tabelas: </a:t>
            </a:r>
          </a:p>
          <a:p>
            <a:pPr marL="0" indent="0">
              <a:buNone/>
            </a:pPr>
            <a:r>
              <a:rPr lang="pt-BR" sz="2300" dirty="0">
                <a:solidFill>
                  <a:schemeClr val="tx1">
                    <a:tint val="75000"/>
                  </a:schemeClr>
                </a:solidFill>
              </a:rPr>
              <a:t>São objetos dentro de um sistema que armazenam dados de forma estruturada e lógica, geralmente dispostos em linhas e colunas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240088" y="3305175"/>
            <a:ext cx="5903912" cy="1022350"/>
          </a:xfrm>
        </p:spPr>
        <p:txBody>
          <a:bodyPr/>
          <a:lstStyle/>
          <a:p>
            <a:r>
              <a:rPr lang="pt-BR" dirty="0"/>
              <a:t>Tabelas e colunas</a:t>
            </a:r>
          </a:p>
        </p:txBody>
      </p:sp>
      <p:sp>
        <p:nvSpPr>
          <p:cNvPr id="4" name="Espaço Reservado para Texto 2"/>
          <p:cNvSpPr txBox="1">
            <a:spLocks/>
          </p:cNvSpPr>
          <p:nvPr/>
        </p:nvSpPr>
        <p:spPr>
          <a:xfrm>
            <a:off x="4445543" y="1197451"/>
            <a:ext cx="4077690" cy="338555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Linhas: </a:t>
            </a:r>
          </a:p>
          <a:p>
            <a:r>
              <a:rPr lang="pt-BR" sz="1800" dirty="0"/>
              <a:t>Representa um único item implícito de dados estruturados em uma tabela também conhecido como “Registro”</a:t>
            </a:r>
          </a:p>
          <a:p>
            <a:endParaRPr lang="pt-BR" sz="1800" b="1" dirty="0"/>
          </a:p>
          <a:p>
            <a:r>
              <a:rPr lang="pt-BR" sz="1800" b="1" dirty="0"/>
              <a:t>Colunas:</a:t>
            </a:r>
          </a:p>
          <a:p>
            <a:r>
              <a:rPr lang="pt-BR" sz="1800" dirty="0"/>
              <a:t>Colunas armazenam um tipo de dado de específico e nomeado, também conhecido como “Campo”</a:t>
            </a:r>
          </a:p>
          <a:p>
            <a:endParaRPr lang="pt-BR" sz="1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38200" y="3117412"/>
          <a:ext cx="316624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838198" y="2911285"/>
            <a:ext cx="627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Coluna 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4406" y="3700950"/>
            <a:ext cx="753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50" dirty="0"/>
              <a:t>Linha 2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4406" y="4004435"/>
            <a:ext cx="753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50" dirty="0"/>
              <a:t>Linha 3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471775" y="2911285"/>
            <a:ext cx="627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Coluna 2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05351" y="2911285"/>
            <a:ext cx="627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Coluna 3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738928" y="2911285"/>
            <a:ext cx="627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Coluna 4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372504" y="2911285"/>
            <a:ext cx="627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Coluna 5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4406" y="3397465"/>
            <a:ext cx="753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50" dirty="0"/>
              <a:t>Linha 1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12542" y="57382"/>
            <a:ext cx="9031458" cy="11400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Tabelas e colunas</a:t>
            </a:r>
          </a:p>
        </p:txBody>
      </p:sp>
    </p:spTree>
    <p:extLst>
      <p:ext uri="{BB962C8B-B14F-4D97-AF65-F5344CB8AC3E}">
        <p14:creationId xmlns:p14="http://schemas.microsoft.com/office/powerpoint/2010/main" val="25959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As funções DAX trabalham apenas com dois tipos de dados, numérico e outros.</a:t>
            </a:r>
          </a:p>
          <a:p>
            <a:r>
              <a:rPr lang="pt-BR" dirty="0"/>
              <a:t>Numérico</a:t>
            </a:r>
          </a:p>
          <a:p>
            <a:pPr lvl="1"/>
            <a:r>
              <a:rPr lang="pt-BR" dirty="0"/>
              <a:t>Inteiro</a:t>
            </a:r>
          </a:p>
          <a:p>
            <a:pPr lvl="1"/>
            <a:r>
              <a:rPr lang="pt-BR" dirty="0"/>
              <a:t>Decimal	</a:t>
            </a:r>
          </a:p>
          <a:p>
            <a:pPr lvl="1"/>
            <a:r>
              <a:rPr lang="pt-BR" dirty="0"/>
              <a:t>Moeda</a:t>
            </a:r>
          </a:p>
          <a:p>
            <a:pPr lvl="1"/>
            <a:r>
              <a:rPr lang="pt-BR" dirty="0"/>
              <a:t>Data/Hora</a:t>
            </a:r>
          </a:p>
          <a:p>
            <a:pPr lvl="1"/>
            <a:r>
              <a:rPr lang="pt-BR" dirty="0"/>
              <a:t>Lógico</a:t>
            </a:r>
          </a:p>
          <a:p>
            <a:r>
              <a:rPr lang="pt-BR" dirty="0"/>
              <a:t>Outros</a:t>
            </a:r>
          </a:p>
          <a:p>
            <a:pPr lvl="1"/>
            <a:r>
              <a:rPr lang="pt-BR" dirty="0" err="1"/>
              <a:t>String</a:t>
            </a:r>
            <a:endParaRPr lang="pt-BR" dirty="0"/>
          </a:p>
          <a:p>
            <a:pPr lvl="1"/>
            <a:r>
              <a:rPr lang="pt-BR" dirty="0"/>
              <a:t>Binário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DAX</a:t>
            </a:r>
          </a:p>
        </p:txBody>
      </p:sp>
      <p:sp>
        <p:nvSpPr>
          <p:cNvPr id="5" name="Texto Explicativo em Seta para a Esquerda 4"/>
          <p:cNvSpPr/>
          <p:nvPr/>
        </p:nvSpPr>
        <p:spPr>
          <a:xfrm>
            <a:off x="5791200" y="1504950"/>
            <a:ext cx="3048000" cy="28956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Atenção ao tipo de dado utilizado em cada coluna para garantir a integridade das fórmulas</a:t>
            </a:r>
          </a:p>
        </p:txBody>
      </p:sp>
    </p:spTree>
    <p:extLst>
      <p:ext uri="{BB962C8B-B14F-4D97-AF65-F5344CB8AC3E}">
        <p14:creationId xmlns:p14="http://schemas.microsoft.com/office/powerpoint/2010/main" val="20766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DAX pode fazer a conversão de dados de forma automática, dependendo dos operadores utilizados:</a:t>
            </a:r>
          </a:p>
          <a:p>
            <a:pPr marL="0" indent="0">
              <a:buNone/>
            </a:pPr>
            <a:r>
              <a:rPr lang="pt-BR" dirty="0" err="1"/>
              <a:t>Ex</a:t>
            </a:r>
            <a:r>
              <a:rPr lang="pt-BR" dirty="0"/>
              <a:t>: </a:t>
            </a:r>
          </a:p>
          <a:p>
            <a:pPr marL="0" indent="0">
              <a:buNone/>
            </a:pPr>
            <a:r>
              <a:rPr lang="pt-BR" dirty="0"/>
              <a:t>“5” + “4” = 9</a:t>
            </a:r>
          </a:p>
          <a:p>
            <a:pPr marL="0" indent="0">
              <a:buNone/>
            </a:pPr>
            <a:r>
              <a:rPr lang="pt-BR" dirty="0"/>
              <a:t>5 &amp; 4 = “54”</a:t>
            </a:r>
          </a:p>
          <a:p>
            <a:endParaRPr lang="pt-BR" dirty="0"/>
          </a:p>
          <a:p>
            <a:r>
              <a:rPr lang="pt-BR" dirty="0"/>
              <a:t>A conversão ocorre quando necessário... E algumas vezes quando você não quer que ela ocorra.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dados no DAX</a:t>
            </a:r>
          </a:p>
        </p:txBody>
      </p:sp>
      <p:sp>
        <p:nvSpPr>
          <p:cNvPr id="5" name="Retângulo 4"/>
          <p:cNvSpPr/>
          <p:nvPr/>
        </p:nvSpPr>
        <p:spPr>
          <a:xfrm>
            <a:off x="3200400" y="4248150"/>
            <a:ext cx="502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Nunca confie em conversões automáticas</a:t>
            </a:r>
          </a:p>
        </p:txBody>
      </p:sp>
    </p:spTree>
    <p:extLst>
      <p:ext uri="{BB962C8B-B14F-4D97-AF65-F5344CB8AC3E}">
        <p14:creationId xmlns:p14="http://schemas.microsoft.com/office/powerpoint/2010/main" val="174804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5943600" cy="32766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Data e hora são armazenados como número decimal:</a:t>
            </a:r>
          </a:p>
          <a:p>
            <a:r>
              <a:rPr lang="pt-BR" dirty="0"/>
              <a:t>Os inteiros representam o número de dias depois de 30 de dezembro de 1899</a:t>
            </a:r>
          </a:p>
          <a:p>
            <a:r>
              <a:rPr lang="pt-BR" dirty="0"/>
              <a:t>Os decimais representam o número de segundos do dia (inteiro)</a:t>
            </a:r>
            <a:br>
              <a:rPr lang="pt-BR" dirty="0"/>
            </a:br>
            <a:r>
              <a:rPr lang="pt-BR" sz="1800" i="1" dirty="0"/>
              <a:t>segundos = 1 / (24 horas * 60 minutos * 60 segundos)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/ Hora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971800" y="310515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</a:t>
            </a:r>
          </a:p>
          <a:p>
            <a:r>
              <a:rPr lang="pt-BR" dirty="0"/>
              <a:t>Data + 1 = dia posterior</a:t>
            </a:r>
          </a:p>
          <a:p>
            <a:r>
              <a:rPr lang="pt-BR" dirty="0"/>
              <a:t>Data -1 = Dia anterior</a:t>
            </a:r>
          </a:p>
          <a:p>
            <a:r>
              <a:rPr lang="pt-BR" dirty="0"/>
              <a:t>Data1 – Data2 = Número de dias </a:t>
            </a:r>
          </a:p>
          <a:p>
            <a:r>
              <a:rPr lang="pt-BR" dirty="0"/>
              <a:t>0,25 = 6 horas</a:t>
            </a:r>
          </a:p>
          <a:p>
            <a:r>
              <a:rPr lang="pt-BR" dirty="0"/>
              <a:t>0,5 = 12 horas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553200" y="310515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</a:t>
            </a:r>
          </a:p>
          <a:p>
            <a:r>
              <a:rPr lang="pt-BR" dirty="0"/>
              <a:t>Em uma coluna Data/Hora é só remover os decimais para ter somente o campo data.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882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6172200" cy="4385073"/>
          </a:xfrm>
        </p:spPr>
        <p:txBody>
          <a:bodyPr>
            <a:normAutofit fontScale="92500"/>
          </a:bodyPr>
          <a:lstStyle/>
          <a:p>
            <a:r>
              <a:rPr lang="pt-BR" dirty="0"/>
              <a:t>Colunas: </a:t>
            </a:r>
          </a:p>
          <a:p>
            <a:pPr lvl="1"/>
            <a:r>
              <a:rPr lang="pt-BR" dirty="0"/>
              <a:t>Faz parte do modelo de dados</a:t>
            </a:r>
          </a:p>
          <a:p>
            <a:pPr lvl="1"/>
            <a:r>
              <a:rPr lang="pt-BR" dirty="0"/>
              <a:t>Calculado na carga dos dados</a:t>
            </a:r>
          </a:p>
          <a:p>
            <a:pPr lvl="1"/>
            <a:r>
              <a:rPr lang="pt-BR" dirty="0"/>
              <a:t>É calculado para cada linha da tabela</a:t>
            </a:r>
          </a:p>
          <a:p>
            <a:pPr lvl="1"/>
            <a:r>
              <a:rPr lang="pt-BR" dirty="0"/>
              <a:t>Consomem memória e armazenamento</a:t>
            </a:r>
          </a:p>
          <a:p>
            <a:endParaRPr lang="pt-BR" dirty="0"/>
          </a:p>
          <a:p>
            <a:r>
              <a:rPr lang="pt-BR" dirty="0"/>
              <a:t>Medidas: </a:t>
            </a:r>
          </a:p>
          <a:p>
            <a:pPr lvl="1"/>
            <a:r>
              <a:rPr lang="pt-BR" dirty="0"/>
              <a:t>É calculado sob demanda em cada exibição </a:t>
            </a:r>
          </a:p>
          <a:p>
            <a:pPr lvl="1"/>
            <a:r>
              <a:rPr lang="pt-BR" dirty="0"/>
              <a:t>É utilizada para cálculos de forma agregada</a:t>
            </a:r>
          </a:p>
          <a:p>
            <a:pPr lvl="1"/>
            <a:r>
              <a:rPr lang="pt-BR" dirty="0"/>
              <a:t>Consomem CPU (processamento)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Colunas ou Medidas</a:t>
            </a:r>
          </a:p>
        </p:txBody>
      </p:sp>
    </p:spTree>
    <p:extLst>
      <p:ext uri="{BB962C8B-B14F-4D97-AF65-F5344CB8AC3E}">
        <p14:creationId xmlns:p14="http://schemas.microsoft.com/office/powerpoint/2010/main" val="33187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600" dirty="0"/>
              <a:t>Colunas</a:t>
            </a:r>
          </a:p>
          <a:p>
            <a:pPr marL="0" indent="0">
              <a:buNone/>
            </a:pP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&lt;Nova Coluna&gt; = &lt;Expressão&gt;</a:t>
            </a: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Variação = PETR4[Máximo] - PETR4[Mínimo]</a:t>
            </a:r>
          </a:p>
          <a:p>
            <a:pPr marL="0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600" dirty="0" err="1"/>
              <a:t>Médidas</a:t>
            </a:r>
            <a:endParaRPr lang="pt-BR" sz="2600" dirty="0"/>
          </a:p>
          <a:p>
            <a:pPr marL="0" indent="0">
              <a:buNone/>
            </a:pP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&lt;Nova Medida&gt; = Função()</a:t>
            </a:r>
          </a:p>
          <a:p>
            <a:pPr marL="0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Max no Período = MAX(PETR4[Fechamento])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DAX</a:t>
            </a:r>
          </a:p>
        </p:txBody>
      </p:sp>
    </p:spTree>
    <p:extLst>
      <p:ext uri="{BB962C8B-B14F-4D97-AF65-F5344CB8AC3E}">
        <p14:creationId xmlns:p14="http://schemas.microsoft.com/office/powerpoint/2010/main" val="18902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4594623"/>
          </a:xfrm>
        </p:spPr>
        <p:txBody>
          <a:bodyPr/>
          <a:lstStyle/>
          <a:p>
            <a:r>
              <a:rPr lang="pt-BR" dirty="0"/>
              <a:t>Medidas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28637"/>
            <a:ext cx="8686800" cy="46148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533400" cy="713935"/>
          </a:xfrm>
          <a:prstGeom prst="rect">
            <a:avLst/>
          </a:prstGeom>
        </p:spPr>
      </p:pic>
      <p:sp>
        <p:nvSpPr>
          <p:cNvPr id="8" name="Retângulo Arredondado 7"/>
          <p:cNvSpPr/>
          <p:nvPr/>
        </p:nvSpPr>
        <p:spPr>
          <a:xfrm>
            <a:off x="3352800" y="819150"/>
            <a:ext cx="990600" cy="1143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7"/>
          <p:cNvSpPr/>
          <p:nvPr/>
        </p:nvSpPr>
        <p:spPr>
          <a:xfrm>
            <a:off x="800100" y="666750"/>
            <a:ext cx="990600" cy="9144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1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6096000" cy="4800600"/>
          </a:xfrm>
        </p:spPr>
        <p:txBody>
          <a:bodyPr>
            <a:normAutofit/>
          </a:bodyPr>
          <a:lstStyle/>
          <a:p>
            <a:r>
              <a:rPr lang="pt-BR" dirty="0"/>
              <a:t>Agregação</a:t>
            </a:r>
          </a:p>
          <a:p>
            <a:pPr lvl="1"/>
            <a:r>
              <a:rPr lang="pt-BR" dirty="0"/>
              <a:t>Sum / </a:t>
            </a:r>
            <a:r>
              <a:rPr lang="pt-BR" dirty="0" err="1"/>
              <a:t>SumX</a:t>
            </a:r>
            <a:endParaRPr lang="pt-BR" dirty="0"/>
          </a:p>
          <a:p>
            <a:pPr lvl="1"/>
            <a:r>
              <a:rPr lang="pt-BR" dirty="0" err="1"/>
              <a:t>Average</a:t>
            </a:r>
            <a:r>
              <a:rPr lang="pt-BR" dirty="0"/>
              <a:t> / </a:t>
            </a:r>
            <a:r>
              <a:rPr lang="pt-BR" dirty="0" err="1"/>
              <a:t>AverageX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Median</a:t>
            </a:r>
            <a:r>
              <a:rPr lang="pt-BR" dirty="0"/>
              <a:t> / </a:t>
            </a:r>
            <a:r>
              <a:rPr lang="pt-BR" dirty="0" err="1"/>
              <a:t>MedianX</a:t>
            </a:r>
            <a:endParaRPr lang="pt-BR" dirty="0"/>
          </a:p>
          <a:p>
            <a:pPr lvl="1"/>
            <a:r>
              <a:rPr lang="pt-BR" dirty="0"/>
              <a:t>Min / </a:t>
            </a:r>
            <a:r>
              <a:rPr lang="pt-BR" dirty="0" err="1"/>
              <a:t>MinX</a:t>
            </a:r>
            <a:r>
              <a:rPr lang="pt-BR" dirty="0"/>
              <a:t>, </a:t>
            </a:r>
          </a:p>
          <a:p>
            <a:pPr lvl="1"/>
            <a:r>
              <a:rPr lang="pt-BR" dirty="0"/>
              <a:t>Max / </a:t>
            </a:r>
            <a:r>
              <a:rPr lang="pt-BR" dirty="0" err="1"/>
              <a:t>MinX</a:t>
            </a:r>
            <a:r>
              <a:rPr lang="pt-BR" dirty="0"/>
              <a:t>, 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dirty="0" err="1"/>
              <a:t>Ex</a:t>
            </a:r>
            <a:r>
              <a:rPr lang="pt-BR" dirty="0"/>
              <a:t>:</a:t>
            </a:r>
          </a:p>
          <a:p>
            <a:pPr marL="457200" lvl="1" indent="0">
              <a:buNone/>
            </a:pPr>
            <a:r>
              <a:rPr lang="pt-BR" sz="2000" dirty="0"/>
              <a:t>Vendas = Sum(Preço Total)</a:t>
            </a:r>
          </a:p>
          <a:p>
            <a:pPr marL="457200" lvl="1" indent="0">
              <a:buNone/>
            </a:pPr>
            <a:r>
              <a:rPr lang="pt-BR" sz="2000" dirty="0"/>
              <a:t>Vendas = </a:t>
            </a:r>
            <a:r>
              <a:rPr lang="pt-BR" sz="2000" dirty="0" err="1"/>
              <a:t>SumX</a:t>
            </a:r>
            <a:r>
              <a:rPr lang="pt-BR" sz="2000" dirty="0"/>
              <a:t>(Preço Unitário * Quantidade)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Funções DAX</a:t>
            </a:r>
          </a:p>
        </p:txBody>
      </p:sp>
    </p:spTree>
    <p:extLst>
      <p:ext uri="{BB962C8B-B14F-4D97-AF65-F5344CB8AC3E}">
        <p14:creationId xmlns:p14="http://schemas.microsoft.com/office/powerpoint/2010/main" val="308431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Contagem</a:t>
            </a:r>
          </a:p>
          <a:p>
            <a:pPr lvl="1"/>
            <a:r>
              <a:rPr lang="pt-BR" dirty="0" err="1"/>
              <a:t>Count</a:t>
            </a:r>
            <a:r>
              <a:rPr lang="pt-BR" dirty="0"/>
              <a:t> / </a:t>
            </a:r>
            <a:r>
              <a:rPr lang="pt-BR" dirty="0" err="1"/>
              <a:t>CountA</a:t>
            </a:r>
            <a:r>
              <a:rPr lang="pt-BR" dirty="0"/>
              <a:t> / </a:t>
            </a:r>
            <a:r>
              <a:rPr lang="pt-BR" dirty="0" err="1"/>
              <a:t>CountX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CountBlank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CountRows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DistinctCount</a:t>
            </a: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 err="1"/>
              <a:t>Ex</a:t>
            </a:r>
            <a:r>
              <a:rPr lang="pt-BR" dirty="0"/>
              <a:t>:</a:t>
            </a:r>
          </a:p>
          <a:p>
            <a:pPr marL="457200" lvl="1" indent="0">
              <a:buNone/>
            </a:pPr>
            <a:r>
              <a:rPr lang="pt-BR" sz="2000" dirty="0"/>
              <a:t>Itens Vendidos = </a:t>
            </a:r>
            <a:r>
              <a:rPr lang="pt-BR" sz="2000" dirty="0" err="1"/>
              <a:t>CountA</a:t>
            </a:r>
            <a:r>
              <a:rPr lang="pt-BR" sz="2000" dirty="0"/>
              <a:t>(</a:t>
            </a:r>
            <a:r>
              <a:rPr lang="pt-BR" sz="2000" dirty="0" err="1"/>
              <a:t>NF_Número</a:t>
            </a:r>
            <a:r>
              <a:rPr lang="pt-BR" sz="2000" dirty="0"/>
              <a:t>)</a:t>
            </a:r>
          </a:p>
          <a:p>
            <a:pPr marL="457200" lvl="1" indent="0">
              <a:buNone/>
            </a:pPr>
            <a:r>
              <a:rPr lang="pt-BR" sz="2000" dirty="0"/>
              <a:t>Notas emitidas = </a:t>
            </a:r>
            <a:r>
              <a:rPr lang="pt-BR" sz="2000" dirty="0" err="1"/>
              <a:t>DistinctCount</a:t>
            </a:r>
            <a:r>
              <a:rPr lang="pt-BR" sz="2000" dirty="0"/>
              <a:t>(</a:t>
            </a:r>
            <a:r>
              <a:rPr lang="pt-BR" sz="2000" dirty="0" err="1"/>
              <a:t>NF_Numero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Funções DAX</a:t>
            </a:r>
          </a:p>
        </p:txBody>
      </p:sp>
    </p:spTree>
    <p:extLst>
      <p:ext uri="{BB962C8B-B14F-4D97-AF65-F5344CB8AC3E}">
        <p14:creationId xmlns:p14="http://schemas.microsoft.com/office/powerpoint/2010/main" val="1248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Lógica</a:t>
            </a:r>
          </a:p>
          <a:p>
            <a:pPr lvl="1"/>
            <a:r>
              <a:rPr lang="pt-BR" dirty="0" err="1"/>
              <a:t>And</a:t>
            </a:r>
            <a:r>
              <a:rPr lang="pt-BR" dirty="0"/>
              <a:t>, </a:t>
            </a:r>
            <a:r>
              <a:rPr lang="pt-BR" dirty="0" err="1"/>
              <a:t>Or</a:t>
            </a:r>
            <a:r>
              <a:rPr lang="pt-BR" dirty="0"/>
              <a:t>, </a:t>
            </a:r>
            <a:r>
              <a:rPr lang="pt-BR" dirty="0" err="1"/>
              <a:t>Not</a:t>
            </a:r>
            <a:r>
              <a:rPr lang="pt-BR" dirty="0"/>
              <a:t>, </a:t>
            </a:r>
            <a:r>
              <a:rPr lang="pt-BR" dirty="0" err="1"/>
              <a:t>If</a:t>
            </a:r>
            <a:r>
              <a:rPr lang="pt-BR" dirty="0"/>
              <a:t>, </a:t>
            </a:r>
            <a:r>
              <a:rPr lang="pt-BR" dirty="0" err="1"/>
              <a:t>IfError</a:t>
            </a:r>
            <a:endParaRPr lang="pt-BR" dirty="0"/>
          </a:p>
          <a:p>
            <a:r>
              <a:rPr lang="pt-BR" dirty="0"/>
              <a:t>Informações</a:t>
            </a:r>
          </a:p>
          <a:p>
            <a:pPr lvl="1"/>
            <a:r>
              <a:rPr lang="pt-BR" dirty="0" err="1"/>
              <a:t>IsBlank</a:t>
            </a:r>
            <a:r>
              <a:rPr lang="pt-BR" dirty="0"/>
              <a:t>, </a:t>
            </a:r>
            <a:r>
              <a:rPr lang="pt-BR" dirty="0" err="1"/>
              <a:t>IsNumber</a:t>
            </a:r>
            <a:r>
              <a:rPr lang="pt-BR" dirty="0"/>
              <a:t>, </a:t>
            </a:r>
            <a:r>
              <a:rPr lang="pt-BR" dirty="0" err="1"/>
              <a:t>IsText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Funções DAX</a:t>
            </a:r>
          </a:p>
        </p:txBody>
      </p:sp>
    </p:spTree>
    <p:extLst>
      <p:ext uri="{BB962C8B-B14F-4D97-AF65-F5344CB8AC3E}">
        <p14:creationId xmlns:p14="http://schemas.microsoft.com/office/powerpoint/2010/main" val="31101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Texto</a:t>
            </a:r>
          </a:p>
          <a:p>
            <a:pPr lvl="1"/>
            <a:r>
              <a:rPr lang="pt-BR" dirty="0" err="1"/>
              <a:t>Concatenate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Find</a:t>
            </a:r>
            <a:endParaRPr lang="pt-BR" dirty="0"/>
          </a:p>
          <a:p>
            <a:pPr lvl="1"/>
            <a:r>
              <a:rPr lang="pt-BR" dirty="0" err="1"/>
              <a:t>Left</a:t>
            </a:r>
            <a:endParaRPr lang="pt-BR" dirty="0"/>
          </a:p>
          <a:p>
            <a:pPr lvl="1"/>
            <a:r>
              <a:rPr lang="pt-BR" dirty="0" err="1"/>
              <a:t>Len</a:t>
            </a:r>
            <a:endParaRPr lang="pt-BR" dirty="0"/>
          </a:p>
          <a:p>
            <a:pPr lvl="1"/>
            <a:r>
              <a:rPr lang="pt-BR" dirty="0" err="1"/>
              <a:t>Lower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Mid</a:t>
            </a:r>
            <a:endParaRPr lang="pt-BR" dirty="0"/>
          </a:p>
          <a:p>
            <a:pPr lvl="1"/>
            <a:r>
              <a:rPr lang="pt-BR" dirty="0" err="1"/>
              <a:t>Upper</a:t>
            </a:r>
            <a:endParaRPr lang="pt-BR" dirty="0"/>
          </a:p>
          <a:p>
            <a:pPr lvl="1"/>
            <a:r>
              <a:rPr lang="pt-BR" dirty="0" err="1"/>
              <a:t>Trim</a:t>
            </a:r>
            <a:endParaRPr lang="pt-BR" dirty="0"/>
          </a:p>
          <a:p>
            <a:pPr lvl="1"/>
            <a:r>
              <a:rPr lang="pt-BR" dirty="0"/>
              <a:t>Switch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Funções DAX</a:t>
            </a:r>
          </a:p>
        </p:txBody>
      </p:sp>
    </p:spTree>
    <p:extLst>
      <p:ext uri="{BB962C8B-B14F-4D97-AF65-F5344CB8AC3E}">
        <p14:creationId xmlns:p14="http://schemas.microsoft.com/office/powerpoint/2010/main" val="20290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240088" y="3305175"/>
            <a:ext cx="5903912" cy="1022350"/>
          </a:xfr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03406"/>
              </p:ext>
            </p:extLst>
          </p:nvPr>
        </p:nvGraphicFramePr>
        <p:xfrm>
          <a:off x="164881" y="1367438"/>
          <a:ext cx="8253904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1400" dirty="0"/>
                        <a:t>Tipo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Exemplo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pt-BR" sz="1400" dirty="0"/>
                        <a:t>Texto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Rio</a:t>
                      </a:r>
                      <a:r>
                        <a:rPr lang="pt-BR" sz="1400" baseline="0" dirty="0"/>
                        <a:t> de Janeiro</a:t>
                      </a:r>
                    </a:p>
                    <a:p>
                      <a:r>
                        <a:rPr lang="pt-BR" sz="1400" dirty="0"/>
                        <a:t>São Paulo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pt-BR" sz="1400" dirty="0"/>
                        <a:t>Numérico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  <a:p>
                      <a:r>
                        <a:rPr lang="pt-BR" sz="1400" dirty="0"/>
                        <a:t>1.323</a:t>
                      </a:r>
                    </a:p>
                    <a:p>
                      <a:r>
                        <a:rPr lang="pt-BR" sz="1400" dirty="0"/>
                        <a:t>1.323,5423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pt-BR" sz="1400" dirty="0"/>
                        <a:t>Data/Hora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29/11/2015</a:t>
                      </a:r>
                      <a:r>
                        <a:rPr lang="pt-BR" sz="1400" baseline="0" dirty="0"/>
                        <a:t> 18:32:15</a:t>
                      </a:r>
                    </a:p>
                    <a:p>
                      <a:r>
                        <a:rPr lang="pt-BR" sz="1400" dirty="0"/>
                        <a:t>29/11/2015</a:t>
                      </a:r>
                    </a:p>
                    <a:p>
                      <a:r>
                        <a:rPr lang="pt-BR" sz="1400" baseline="0" dirty="0"/>
                        <a:t>18:32:15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pt-BR" sz="1400" dirty="0"/>
                        <a:t>Logico</a:t>
                      </a:r>
                      <a:r>
                        <a:rPr lang="pt-BR" sz="1400" baseline="0" dirty="0"/>
                        <a:t> (</a:t>
                      </a:r>
                      <a:r>
                        <a:rPr lang="pt-BR" sz="1400" baseline="0" dirty="0" err="1"/>
                        <a:t>boolean</a:t>
                      </a:r>
                      <a:r>
                        <a:rPr lang="pt-BR" sz="1400" baseline="0" dirty="0"/>
                        <a:t>)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  <a:p>
                      <a:r>
                        <a:rPr lang="pt-B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pt-BR" sz="1400" dirty="0"/>
                        <a:t>Conjunto de opções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Código do conjunto:</a:t>
                      </a:r>
                    </a:p>
                    <a:p>
                      <a:r>
                        <a:rPr lang="pt-BR" sz="1400" dirty="0"/>
                        <a:t>1</a:t>
                      </a:r>
                      <a:r>
                        <a:rPr lang="pt-BR" sz="1400" baseline="0" dirty="0"/>
                        <a:t> = Telefone</a:t>
                      </a:r>
                    </a:p>
                    <a:p>
                      <a:r>
                        <a:rPr lang="pt-BR" sz="1400" baseline="0" dirty="0"/>
                        <a:t>2 = E-mail</a:t>
                      </a:r>
                    </a:p>
                    <a:p>
                      <a:r>
                        <a:rPr lang="pt-BR" sz="1400" baseline="0" dirty="0"/>
                        <a:t>3 = Site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3283" y="0"/>
            <a:ext cx="9130717" cy="11400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Tipos de dados</a:t>
            </a:r>
          </a:p>
        </p:txBody>
      </p:sp>
    </p:spTree>
    <p:extLst>
      <p:ext uri="{BB962C8B-B14F-4D97-AF65-F5344CB8AC3E}">
        <p14:creationId xmlns:p14="http://schemas.microsoft.com/office/powerpoint/2010/main" val="3039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Data</a:t>
            </a:r>
          </a:p>
          <a:p>
            <a:pPr lvl="1"/>
            <a:r>
              <a:rPr lang="pt-BR" dirty="0" err="1"/>
              <a:t>Today</a:t>
            </a:r>
            <a:endParaRPr lang="pt-BR" dirty="0"/>
          </a:p>
          <a:p>
            <a:pPr lvl="1"/>
            <a:r>
              <a:rPr lang="pt-BR" dirty="0" err="1"/>
              <a:t>Now</a:t>
            </a:r>
            <a:endParaRPr lang="pt-BR" dirty="0"/>
          </a:p>
          <a:p>
            <a:pPr lvl="1"/>
            <a:r>
              <a:rPr lang="pt-BR" dirty="0"/>
              <a:t>Date</a:t>
            </a:r>
          </a:p>
          <a:p>
            <a:pPr lvl="1"/>
            <a:r>
              <a:rPr lang="pt-BR" dirty="0"/>
              <a:t>Hour, </a:t>
            </a:r>
          </a:p>
          <a:p>
            <a:pPr lvl="1"/>
            <a:r>
              <a:rPr lang="pt-BR" dirty="0" err="1"/>
              <a:t>Month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Year</a:t>
            </a:r>
            <a:r>
              <a:rPr lang="pt-BR" dirty="0"/>
              <a:t>, </a:t>
            </a:r>
          </a:p>
          <a:p>
            <a:pPr lvl="1"/>
            <a:r>
              <a:rPr lang="pt-BR" dirty="0" err="1"/>
              <a:t>Weekday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Funções DAX</a:t>
            </a:r>
          </a:p>
        </p:txBody>
      </p:sp>
    </p:spTree>
    <p:extLst>
      <p:ext uri="{BB962C8B-B14F-4D97-AF65-F5344CB8AC3E}">
        <p14:creationId xmlns:p14="http://schemas.microsoft.com/office/powerpoint/2010/main" val="1721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343150"/>
            <a:ext cx="5943600" cy="2697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400" dirty="0">
                <a:latin typeface="+mn-lt"/>
                <a:cs typeface="Courier New" panose="02070309020205020404" pitchFamily="49" charset="0"/>
              </a:rPr>
              <a:t>Com Variável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Valor Final :=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QtdeTotal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SUM(‘Vendas’[Valor])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</a:p>
          <a:p>
            <a:pPr marL="0" indent="0">
              <a:buNone/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QtdeTotal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&gt;= 1000;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QtdeTotal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1,05;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QtdeTotal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buNone/>
            </a:pP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em DAX</a:t>
            </a: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971800" y="133350"/>
            <a:ext cx="5943600" cy="213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1400" dirty="0">
                <a:latin typeface="+mj-lt"/>
                <a:cs typeface="Courier New" panose="02070309020205020404" pitchFamily="49" charset="0"/>
              </a:rPr>
              <a:t>Sem Variável</a:t>
            </a:r>
          </a:p>
          <a:p>
            <a:pPr marL="0" indent="0">
              <a:buFont typeface="Arial" pitchFamily="34" charset="0"/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Valor Final := </a:t>
            </a:r>
          </a:p>
          <a:p>
            <a:pPr marL="0" indent="0">
              <a:buFont typeface="Arial" pitchFamily="34" charset="0"/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SUM(‘Vendas’[Valor]) &gt;= 1000;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SUM(‘Vendas’[Valor]) * 1,05;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SUM(‘Vendas’[Valor])</a:t>
            </a:r>
          </a:p>
          <a:p>
            <a:pPr marL="0" indent="0">
              <a:buFont typeface="Arial" pitchFamily="34" charset="0"/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buFont typeface="Arial" pitchFamily="34" charset="0"/>
              <a:buNone/>
            </a:pP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5943600" cy="4831557"/>
          </a:xfrm>
        </p:spPr>
        <p:txBody>
          <a:bodyPr>
            <a:normAutofit/>
          </a:bodyPr>
          <a:lstStyle/>
          <a:p>
            <a:r>
              <a:rPr lang="pt-BR" dirty="0" err="1"/>
              <a:t>Related</a:t>
            </a:r>
            <a:r>
              <a:rPr lang="pt-BR" dirty="0"/>
              <a:t> – Retorno um único valor de uma tabela relacionada.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Custo = NF_ITEM[Quantidade] * RELATED(PRODUTO[PR_VALOR])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Relatedtable</a:t>
            </a:r>
            <a:r>
              <a:rPr lang="pt-BR" dirty="0"/>
              <a:t> – Retorna um conjunto de valores de uma tabela relacionada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Total de Vendas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sumx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RELATEDTABLE(NF_ITEM); </a:t>
            </a: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NF_ITEM[Preço] * NF_ITEM[Quantidade])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209550"/>
            <a:ext cx="2895600" cy="4800600"/>
          </a:xfrm>
        </p:spPr>
        <p:txBody>
          <a:bodyPr/>
          <a:lstStyle/>
          <a:p>
            <a:r>
              <a:rPr lang="pt-BR" dirty="0"/>
              <a:t>DAX</a:t>
            </a:r>
            <a:br>
              <a:rPr lang="pt-BR" dirty="0"/>
            </a:br>
            <a:r>
              <a:rPr lang="pt-BR" dirty="0"/>
              <a:t>Funções de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38454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Filter</a:t>
            </a:r>
            <a:r>
              <a:rPr lang="pt-BR" dirty="0"/>
              <a:t> – Retorna um conjunto de dados filtrado</a:t>
            </a:r>
          </a:p>
          <a:p>
            <a:pPr marL="0" indent="0">
              <a:buNone/>
            </a:pP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sumx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(FILTER(CLIENTE;CLIENTE[Tipo]="Consumidor");CLIENTE[Total de Vendas])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ALL – Retorna o resultado de todas as linhas</a:t>
            </a:r>
          </a:p>
          <a:p>
            <a:pPr marL="0" indent="0">
              <a:buNone/>
            </a:pP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sumx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(ALL(CLIENTE);CLIENTE[Total de Vendas])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/>
              <a:t>Calculate</a:t>
            </a:r>
            <a:r>
              <a:rPr lang="pt-BR" dirty="0"/>
              <a:t> – Retorna o resultado de todas as linhas</a:t>
            </a:r>
          </a:p>
          <a:p>
            <a:pPr marL="0" indent="0">
              <a:buNone/>
            </a:pPr>
            <a:r>
              <a:rPr lang="pt-BR" alt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CALCULATE(sum(Total de Vendas),Estado = “SP”, Ano = 2016) 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DAX</a:t>
            </a:r>
            <a:br>
              <a:rPr lang="pt-BR" dirty="0"/>
            </a:br>
            <a:r>
              <a:rPr lang="pt-BR" dirty="0"/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360821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 uma nova tabela com base em </a:t>
            </a:r>
            <a:r>
              <a:rPr lang="pt-BR" dirty="0" err="1"/>
              <a:t>em</a:t>
            </a:r>
            <a:r>
              <a:rPr lang="pt-BR" dirty="0"/>
              <a:t> outras tabelas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Tipo de Cliente = DISTINCT(CLIENTE[Tipo])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Revendas = FILTER(CLIENTE;CLIENTE[Tipo] = "Revenda")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TipoeUF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(CLIENTE[Tipo];CLIENTE[Estado])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DAX </a:t>
            </a:r>
            <a:br>
              <a:rPr lang="pt-BR" dirty="0"/>
            </a:br>
            <a:r>
              <a:rPr lang="pt-BR" dirty="0"/>
              <a:t>Tabela Calculada</a:t>
            </a:r>
          </a:p>
        </p:txBody>
      </p:sp>
    </p:spTree>
    <p:extLst>
      <p:ext uri="{BB962C8B-B14F-4D97-AF65-F5344CB8AC3E}">
        <p14:creationId xmlns:p14="http://schemas.microsoft.com/office/powerpoint/2010/main" val="35130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971800" y="209550"/>
            <a:ext cx="5943600" cy="4800600"/>
          </a:xfrm>
        </p:spPr>
        <p:txBody>
          <a:bodyPr>
            <a:normAutofit/>
          </a:bodyPr>
          <a:lstStyle/>
          <a:p>
            <a:r>
              <a:rPr lang="pt-BR" dirty="0"/>
              <a:t>Criar tabelas de Calendário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1600" dirty="0"/>
              <a:t>Calendário automático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Calendário = CALENDARAUTO()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600" dirty="0"/>
              <a:t>Calendário Manual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Calendário = CALENDAR(date(2016;1;1);date(2016;12;31))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Funções Úteis</a:t>
            </a: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Anos Passados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(TODAY()) -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('Calendário'[Date])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Passados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(YEAR(TODAY()) - YEAR(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[Data])) * 12  + (MONTH(TODAY()) - MONTH(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[Data]))</a:t>
            </a: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DAX </a:t>
            </a:r>
            <a:br>
              <a:rPr lang="pt-BR" dirty="0"/>
            </a:br>
            <a:r>
              <a:rPr lang="pt-BR" dirty="0"/>
              <a:t>Tabela Calculada</a:t>
            </a:r>
            <a:br>
              <a:rPr lang="pt-BR" dirty="0"/>
            </a:b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Calendário</a:t>
            </a:r>
          </a:p>
        </p:txBody>
      </p:sp>
    </p:spTree>
    <p:extLst>
      <p:ext uri="{BB962C8B-B14F-4D97-AF65-F5344CB8AC3E}">
        <p14:creationId xmlns:p14="http://schemas.microsoft.com/office/powerpoint/2010/main" val="16370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4" name="Espaço Reservado para Conteúdo 1"/>
          <p:cNvSpPr>
            <a:spLocks noGrp="1"/>
          </p:cNvSpPr>
          <p:nvPr>
            <p:ph idx="1"/>
          </p:nvPr>
        </p:nvSpPr>
        <p:spPr>
          <a:xfrm>
            <a:off x="152400" y="209550"/>
            <a:ext cx="9296400" cy="4800600"/>
          </a:xfrm>
        </p:spPr>
        <p:txBody>
          <a:bodyPr>
            <a:normAutofit/>
          </a:bodyPr>
          <a:lstStyle/>
          <a:p>
            <a:r>
              <a:rPr lang="pt-BR" dirty="0"/>
              <a:t>Funções Úteis de calendário</a:t>
            </a: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Anos Passados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(TODAY()) -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('Calendário'[Date])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Passados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(YEAR(TODAY()) - YEAR(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[Data])) * 12  +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(MONTH(TODAY()) - MONTH(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[Data]))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Período = YEAR(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 &amp; "/" &amp; RIGHT("0"&amp; MONTH(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[Data]);2)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Mês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= if(MONTH(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 &lt; month(TODAY()) ; TRUE(); FALSE())</a:t>
            </a: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(Dia)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(WEEKNUM(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 &lt; WEEKNUM(TODAY()) || AND(WEEKNUM(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 &lt;= WEEKNUM(TODAY()) ; DAY(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Data_Emissao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[Data]) &lt;= DAY(TODAY())) ; TRUE(); FALSE())</a:t>
            </a:r>
          </a:p>
          <a:p>
            <a:pPr marL="0" indent="0">
              <a:buNone/>
            </a:pP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Grupos no Power BI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Seguraça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24965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9894B-4826-4C3F-B05D-9341DF9F93F1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652"/>
            <a:ext cx="7429500" cy="4809378"/>
          </a:xfrm>
          <a:prstGeom prst="rect">
            <a:avLst/>
          </a:prstGeom>
        </p:spPr>
      </p:pic>
      <p:sp>
        <p:nvSpPr>
          <p:cNvPr id="5" name="Retângulo Arredondado 4"/>
          <p:cNvSpPr/>
          <p:nvPr/>
        </p:nvSpPr>
        <p:spPr>
          <a:xfrm>
            <a:off x="609600" y="1885950"/>
            <a:ext cx="2057400" cy="6201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4267200" y="742950"/>
            <a:ext cx="3848100" cy="3581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Gerenciar Funções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Seguraça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657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2A3CA8995C054AB2B531BF056B5D18" ma:contentTypeVersion="0" ma:contentTypeDescription="Crie um novo documento." ma:contentTypeScope="" ma:versionID="f7f4fe006a886e6640395178fdfbfe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39468b0e37e4891bc5b0d60070b4c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56EC0-41FF-4826-9C10-3552A3A860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93F508-E91D-4091-A528-E0F4490853B7}">
  <ds:schemaRefs>
    <ds:schemaRef ds:uri="http://purl.org/dc/elements/1.1/"/>
    <ds:schemaRef ds:uri="621e1a5d-6b9c-46f3-bc5d-f36ced96ad88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380c5511-edd4-4cae-9224-e42ba0eca91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50BF4D-F247-45DA-9A2C-8CA68C57B8E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43018</TotalTime>
  <Words>1905</Words>
  <Application>Microsoft Office PowerPoint</Application>
  <PresentationFormat>Apresentação na tela (16:9)</PresentationFormat>
  <Paragraphs>634</Paragraphs>
  <Slides>109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109</vt:i4>
      </vt:variant>
    </vt:vector>
  </HeadingPairs>
  <TitlesOfParts>
    <vt:vector size="123" baseType="lpstr">
      <vt:lpstr>ＭＳ Ｐゴシック</vt:lpstr>
      <vt:lpstr>ＭＳ Ｐゴシック</vt:lpstr>
      <vt:lpstr>Arial</vt:lpstr>
      <vt:lpstr>Calibri</vt:lpstr>
      <vt:lpstr>Calibri Light</vt:lpstr>
      <vt:lpstr>Courier New</vt:lpstr>
      <vt:lpstr>PFDiplomatSansW00-Medium</vt:lpstr>
      <vt:lpstr>Segoe UI</vt:lpstr>
      <vt:lpstr>Segoe UI Light</vt:lpstr>
      <vt:lpstr>Segoe UI Semibold</vt:lpstr>
      <vt:lpstr>Segoe UI Semilight</vt:lpstr>
      <vt:lpstr>Symbol</vt:lpstr>
      <vt:lpstr>Times New Roman</vt:lpstr>
      <vt:lpstr>Tema do Office</vt:lpstr>
      <vt:lpstr>Apresentação do PowerPoint</vt:lpstr>
      <vt:lpstr>O que é BI?</vt:lpstr>
      <vt:lpstr>Analytics, Business Intelligence e Data Science</vt:lpstr>
      <vt:lpstr>Áreas de Conhecimento</vt:lpstr>
      <vt:lpstr>O Profissional de BI /  Data Science </vt:lpstr>
      <vt:lpstr>Relembrando</vt:lpstr>
      <vt:lpstr>Dados X Informações</vt:lpstr>
      <vt:lpstr>Tabelas e colunas</vt:lpstr>
      <vt:lpstr>Tipos de dados</vt:lpstr>
      <vt:lpstr>Modelos de dados</vt:lpstr>
      <vt:lpstr>Exemplo de modelo de dados</vt:lpstr>
      <vt:lpstr>Dimensões e Medidas</vt:lpstr>
      <vt:lpstr>Apresentação do PowerPoint</vt:lpstr>
      <vt:lpstr>O que é o Power BI</vt:lpstr>
      <vt:lpstr>Apresentação do PowerPoint</vt:lpstr>
      <vt:lpstr>Componentes do Power BI</vt:lpstr>
      <vt:lpstr>Power BI overview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 na Massa</vt:lpstr>
      <vt:lpstr>Passo a Passo</vt:lpstr>
      <vt:lpstr>Apresentação do PowerPoint</vt:lpstr>
      <vt:lpstr>Carregando dados</vt:lpstr>
      <vt:lpstr> Mantenha seus dados sempre atualizados</vt:lpstr>
      <vt:lpstr>Vantagens e desvantagens do  Direct Query</vt:lpstr>
      <vt:lpstr>Obtendo dados do Excel  Arquivo Ações Ibovespa  </vt:lpstr>
      <vt:lpstr>Apresentação do PowerPoint</vt:lpstr>
      <vt:lpstr>Apresentação do PowerPoint</vt:lpstr>
      <vt:lpstr>Power Query</vt:lpstr>
      <vt:lpstr>Propriedades da Consulta</vt:lpstr>
      <vt:lpstr>Etapas da Consulta</vt:lpstr>
      <vt:lpstr>Criando o Modelo de dados</vt:lpstr>
      <vt:lpstr>Apresentação do PowerPoint</vt:lpstr>
      <vt:lpstr>Apresentação do PowerPoint</vt:lpstr>
      <vt:lpstr>Apresentação do PowerPoint</vt:lpstr>
      <vt:lpstr>Problemas reais</vt:lpstr>
      <vt:lpstr>Tio Giuseppe</vt:lpstr>
      <vt:lpstr>Loja de Ferragens Dois Irmãos</vt:lpstr>
      <vt:lpstr>Dados Disponíveis</vt:lpstr>
      <vt:lpstr>Relação entre os dados</vt:lpstr>
      <vt:lpstr>Analisando dados - Design</vt:lpstr>
      <vt:lpstr>O “Belo” muda com o passar do tempo</vt:lpstr>
      <vt:lpstr>Planejamento</vt:lpstr>
      <vt:lpstr>Alinhamento dos Objetos</vt:lpstr>
      <vt:lpstr>Hierarquia</vt:lpstr>
      <vt:lpstr>Cores  Atenção com quem vai ver sua aplicação, pode ser um daltônico</vt:lpstr>
      <vt:lpstr>Cores Paletas de cores</vt:lpstr>
      <vt:lpstr>Menos é Mais  Utilize um Design Clean</vt:lpstr>
      <vt:lpstr>Cuidado com as dimensões dos dados</vt:lpstr>
      <vt:lpstr>Cuidado com as dimensões dos dados</vt:lpstr>
      <vt:lpstr>Cuidado com as dimensões dos dados</vt:lpstr>
      <vt:lpstr>Mantenha o Padrão  Utilize legendas e rótulos Claros</vt:lpstr>
      <vt:lpstr>Escolhendo o Gráfico certo para cada análise</vt:lpstr>
      <vt:lpstr>Use a Metodologia KISS</vt:lpstr>
      <vt:lpstr>Construindo um Relatório</vt:lpstr>
      <vt:lpstr>Gráficos Simples</vt:lpstr>
      <vt:lpstr>Gráficos Combinados</vt:lpstr>
      <vt:lpstr>Slicers</vt:lpstr>
      <vt:lpstr>Filtros</vt:lpstr>
      <vt:lpstr>Apresentação do PowerPoint</vt:lpstr>
      <vt:lpstr>Apresentação do PowerPoint</vt:lpstr>
      <vt:lpstr>Apresentação do PowerPoint</vt:lpstr>
      <vt:lpstr>Apresentação do PowerPoint</vt:lpstr>
      <vt:lpstr>Mapas</vt:lpstr>
      <vt:lpstr>Apresentação do PowerPoint</vt:lpstr>
      <vt:lpstr>Apresentação do PowerPoint</vt:lpstr>
      <vt:lpstr>Apresentação do PowerPoint</vt:lpstr>
      <vt:lpstr>Imagens, Textos e Formas</vt:lpstr>
      <vt:lpstr>Editar Interações</vt:lpstr>
      <vt:lpstr>Mostrar itens sem dados</vt:lpstr>
      <vt:lpstr>Visuais Personalizados</vt:lpstr>
      <vt:lpstr>Apresentação do PowerPoint</vt:lpstr>
      <vt:lpstr>Power BI com o “R”</vt:lpstr>
      <vt:lpstr>Apresentação do PowerPoint</vt:lpstr>
      <vt:lpstr>Fórmulas no Power BI</vt:lpstr>
      <vt:lpstr>Funções DAX  (Data Analysis Expressions)</vt:lpstr>
      <vt:lpstr>DAX</vt:lpstr>
      <vt:lpstr>Manipulação de dados no DAX</vt:lpstr>
      <vt:lpstr>Data / Hora</vt:lpstr>
      <vt:lpstr>Colunas ou Medidas</vt:lpstr>
      <vt:lpstr>Sintaxe DAX</vt:lpstr>
      <vt:lpstr>Apresentação do PowerPoint</vt:lpstr>
      <vt:lpstr>Algumas Funções DAX</vt:lpstr>
      <vt:lpstr>Algumas Funções DAX</vt:lpstr>
      <vt:lpstr>Algumas Funções DAX</vt:lpstr>
      <vt:lpstr>Algumas Funções DAX</vt:lpstr>
      <vt:lpstr>Algumas Funções DAX</vt:lpstr>
      <vt:lpstr>Variáveis em DAX</vt:lpstr>
      <vt:lpstr>DAX Funções de Relacionamento</vt:lpstr>
      <vt:lpstr>DAX Filtros</vt:lpstr>
      <vt:lpstr>DAX  Tabela Calculada</vt:lpstr>
      <vt:lpstr>DAX  Tabela Calculada   Calendário</vt:lpstr>
      <vt:lpstr>Apresentação do PowerPoint</vt:lpstr>
      <vt:lpstr>Grupos no Power BI</vt:lpstr>
      <vt:lpstr>Apresentação do PowerPoint</vt:lpstr>
      <vt:lpstr>Gerenciar Funções</vt:lpstr>
      <vt:lpstr>Gerenciar Funções</vt:lpstr>
      <vt:lpstr>Apresentação do PowerPoint</vt:lpstr>
      <vt:lpstr>Apresentação do PowerPoint</vt:lpstr>
      <vt:lpstr>Apresentação do PowerPoint</vt:lpstr>
      <vt:lpstr>Apresentação do PowerPoint</vt:lpstr>
      <vt:lpstr>Instalação do Gateway</vt:lpstr>
      <vt:lpstr>Apresentação do PowerPoint</vt:lpstr>
      <vt:lpstr>Aplicação Final</vt:lpstr>
      <vt:lpstr>Referências</vt:lpstr>
      <vt:lpstr>Apresentação do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jupiter</dc:creator>
  <cp:lastModifiedBy>Marcelo Moreti</cp:lastModifiedBy>
  <cp:revision>1700</cp:revision>
  <dcterms:created xsi:type="dcterms:W3CDTF">2011-06-10T14:55:12Z</dcterms:created>
  <dcterms:modified xsi:type="dcterms:W3CDTF">2016-12-16T18:44:10Z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0x0101003A2A3CA8995C054AB2B531BF056B5D18</vt:lpwstr>
  </property>
</Properties>
</file>